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9" r:id="rId1"/>
  </p:sldMasterIdLst>
  <p:notesMasterIdLst>
    <p:notesMasterId r:id="rId54"/>
  </p:notesMasterIdLst>
  <p:handoutMasterIdLst>
    <p:handoutMasterId r:id="rId55"/>
  </p:handoutMasterIdLst>
  <p:sldIdLst>
    <p:sldId id="256" r:id="rId2"/>
    <p:sldId id="258" r:id="rId3"/>
    <p:sldId id="333" r:id="rId4"/>
    <p:sldId id="314" r:id="rId5"/>
    <p:sldId id="259" r:id="rId6"/>
    <p:sldId id="335" r:id="rId7"/>
    <p:sldId id="336" r:id="rId8"/>
    <p:sldId id="362" r:id="rId9"/>
    <p:sldId id="337" r:id="rId10"/>
    <p:sldId id="338" r:id="rId11"/>
    <p:sldId id="363" r:id="rId12"/>
    <p:sldId id="343" r:id="rId13"/>
    <p:sldId id="359" r:id="rId14"/>
    <p:sldId id="339" r:id="rId15"/>
    <p:sldId id="364" r:id="rId16"/>
    <p:sldId id="340" r:id="rId17"/>
    <p:sldId id="341" r:id="rId18"/>
    <p:sldId id="342" r:id="rId19"/>
    <p:sldId id="348" r:id="rId20"/>
    <p:sldId id="353" r:id="rId21"/>
    <p:sldId id="344" r:id="rId22"/>
    <p:sldId id="365" r:id="rId23"/>
    <p:sldId id="345" r:id="rId24"/>
    <p:sldId id="346" r:id="rId25"/>
    <p:sldId id="358" r:id="rId26"/>
    <p:sldId id="262" r:id="rId27"/>
    <p:sldId id="366" r:id="rId28"/>
    <p:sldId id="321" r:id="rId29"/>
    <p:sldId id="322" r:id="rId30"/>
    <p:sldId id="323" r:id="rId31"/>
    <p:sldId id="324" r:id="rId32"/>
    <p:sldId id="347" r:id="rId33"/>
    <p:sldId id="325" r:id="rId34"/>
    <p:sldId id="326" r:id="rId35"/>
    <p:sldId id="327" r:id="rId36"/>
    <p:sldId id="328" r:id="rId37"/>
    <p:sldId id="329" r:id="rId38"/>
    <p:sldId id="360" r:id="rId39"/>
    <p:sldId id="352" r:id="rId40"/>
    <p:sldId id="367" r:id="rId41"/>
    <p:sldId id="350" r:id="rId42"/>
    <p:sldId id="332" r:id="rId43"/>
    <p:sldId id="361" r:id="rId44"/>
    <p:sldId id="354" r:id="rId45"/>
    <p:sldId id="355" r:id="rId46"/>
    <p:sldId id="349" r:id="rId47"/>
    <p:sldId id="368" r:id="rId48"/>
    <p:sldId id="330" r:id="rId49"/>
    <p:sldId id="356" r:id="rId50"/>
    <p:sldId id="357" r:id="rId51"/>
    <p:sldId id="334" r:id="rId52"/>
    <p:sldId id="31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EBC0B-4F31-482C-A032-627D20228B6C}" v="71" dt="2021-04-18T21:53:01.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7" d="100"/>
          <a:sy n="87" d="100"/>
        </p:scale>
        <p:origin x="51"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Claremon" userId="5b687ff5f561802f" providerId="LiveId" clId="{9B5EBC0B-4F31-482C-A032-627D20228B6C}"/>
    <pc:docChg chg="undo custSel addSld delSld modSld sldOrd">
      <pc:chgData name="Ben Claremon" userId="5b687ff5f561802f" providerId="LiveId" clId="{9B5EBC0B-4F31-482C-A032-627D20228B6C}" dt="2021-04-18T21:54:08.987" v="17188" actId="20577"/>
      <pc:docMkLst>
        <pc:docMk/>
      </pc:docMkLst>
      <pc:sldChg chg="modSp mod">
        <pc:chgData name="Ben Claremon" userId="5b687ff5f561802f" providerId="LiveId" clId="{9B5EBC0B-4F31-482C-A032-627D20228B6C}" dt="2021-04-14T04:25:14.287" v="13533" actId="20577"/>
        <pc:sldMkLst>
          <pc:docMk/>
          <pc:sldMk cId="1066168559" sldId="256"/>
        </pc:sldMkLst>
        <pc:spChg chg="mod">
          <ac:chgData name="Ben Claremon" userId="5b687ff5f561802f" providerId="LiveId" clId="{9B5EBC0B-4F31-482C-A032-627D20228B6C}" dt="2021-04-14T04:25:14.287" v="13533" actId="20577"/>
          <ac:spMkLst>
            <pc:docMk/>
            <pc:sldMk cId="1066168559" sldId="256"/>
            <ac:spMk id="2" creationId="{00000000-0000-0000-0000-000000000000}"/>
          </ac:spMkLst>
        </pc:spChg>
        <pc:spChg chg="mod">
          <ac:chgData name="Ben Claremon" userId="5b687ff5f561802f" providerId="LiveId" clId="{9B5EBC0B-4F31-482C-A032-627D20228B6C}" dt="2021-04-12T13:55:48.588" v="47" actId="20577"/>
          <ac:spMkLst>
            <pc:docMk/>
            <pc:sldMk cId="1066168559" sldId="256"/>
            <ac:spMk id="3" creationId="{00000000-0000-0000-0000-000000000000}"/>
          </ac:spMkLst>
        </pc:spChg>
      </pc:sldChg>
      <pc:sldChg chg="del">
        <pc:chgData name="Ben Claremon" userId="5b687ff5f561802f" providerId="LiveId" clId="{9B5EBC0B-4F31-482C-A032-627D20228B6C}" dt="2021-04-12T13:58:40.476" v="292" actId="2696"/>
        <pc:sldMkLst>
          <pc:docMk/>
          <pc:sldMk cId="474858893" sldId="257"/>
        </pc:sldMkLst>
      </pc:sldChg>
      <pc:sldChg chg="modSp mod">
        <pc:chgData name="Ben Claremon" userId="5b687ff5f561802f" providerId="LiveId" clId="{9B5EBC0B-4F31-482C-A032-627D20228B6C}" dt="2021-04-14T14:13:15.377" v="16058" actId="20577"/>
        <pc:sldMkLst>
          <pc:docMk/>
          <pc:sldMk cId="3564676270" sldId="259"/>
        </pc:sldMkLst>
        <pc:spChg chg="mod">
          <ac:chgData name="Ben Claremon" userId="5b687ff5f561802f" providerId="LiveId" clId="{9B5EBC0B-4F31-482C-A032-627D20228B6C}" dt="2021-04-14T14:13:15.377" v="16058" actId="20577"/>
          <ac:spMkLst>
            <pc:docMk/>
            <pc:sldMk cId="3564676270" sldId="259"/>
            <ac:spMk id="3" creationId="{00000000-0000-0000-0000-000000000000}"/>
          </ac:spMkLst>
        </pc:spChg>
      </pc:sldChg>
      <pc:sldChg chg="del">
        <pc:chgData name="Ben Claremon" userId="5b687ff5f561802f" providerId="LiveId" clId="{9B5EBC0B-4F31-482C-A032-627D20228B6C}" dt="2021-04-12T13:59:00.771" v="293" actId="2696"/>
        <pc:sldMkLst>
          <pc:docMk/>
          <pc:sldMk cId="4011049491" sldId="260"/>
        </pc:sldMkLst>
      </pc:sldChg>
      <pc:sldChg chg="del">
        <pc:chgData name="Ben Claremon" userId="5b687ff5f561802f" providerId="LiveId" clId="{9B5EBC0B-4F31-482C-A032-627D20228B6C}" dt="2021-04-12T13:59:04.313" v="294" actId="2696"/>
        <pc:sldMkLst>
          <pc:docMk/>
          <pc:sldMk cId="2989368332" sldId="261"/>
        </pc:sldMkLst>
      </pc:sldChg>
      <pc:sldChg chg="modSp mod ord">
        <pc:chgData name="Ben Claremon" userId="5b687ff5f561802f" providerId="LiveId" clId="{9B5EBC0B-4F31-482C-A032-627D20228B6C}" dt="2021-04-13T22:52:22.226" v="10302" actId="20577"/>
        <pc:sldMkLst>
          <pc:docMk/>
          <pc:sldMk cId="3823545832" sldId="262"/>
        </pc:sldMkLst>
        <pc:spChg chg="mod">
          <ac:chgData name="Ben Claremon" userId="5b687ff5f561802f" providerId="LiveId" clId="{9B5EBC0B-4F31-482C-A032-627D20228B6C}" dt="2021-04-13T22:52:22.226" v="10302" actId="20577"/>
          <ac:spMkLst>
            <pc:docMk/>
            <pc:sldMk cId="3823545832" sldId="262"/>
            <ac:spMk id="2" creationId="{00000000-0000-0000-0000-000000000000}"/>
          </ac:spMkLst>
        </pc:spChg>
      </pc:sldChg>
      <pc:sldChg chg="del">
        <pc:chgData name="Ben Claremon" userId="5b687ff5f561802f" providerId="LiveId" clId="{9B5EBC0B-4F31-482C-A032-627D20228B6C}" dt="2021-04-13T21:33:51.543" v="6690" actId="2696"/>
        <pc:sldMkLst>
          <pc:docMk/>
          <pc:sldMk cId="2810922635" sldId="263"/>
        </pc:sldMkLst>
      </pc:sldChg>
      <pc:sldChg chg="del">
        <pc:chgData name="Ben Claremon" userId="5b687ff5f561802f" providerId="LiveId" clId="{9B5EBC0B-4F31-482C-A032-627D20228B6C}" dt="2021-04-12T13:58:33.999" v="289" actId="2696"/>
        <pc:sldMkLst>
          <pc:docMk/>
          <pc:sldMk cId="4037681365" sldId="318"/>
        </pc:sldMkLst>
      </pc:sldChg>
      <pc:sldChg chg="del">
        <pc:chgData name="Ben Claremon" userId="5b687ff5f561802f" providerId="LiveId" clId="{9B5EBC0B-4F31-482C-A032-627D20228B6C}" dt="2021-04-12T13:58:35.886" v="290" actId="2696"/>
        <pc:sldMkLst>
          <pc:docMk/>
          <pc:sldMk cId="2653576198" sldId="319"/>
        </pc:sldMkLst>
      </pc:sldChg>
      <pc:sldChg chg="del">
        <pc:chgData name="Ben Claremon" userId="5b687ff5f561802f" providerId="LiveId" clId="{9B5EBC0B-4F31-482C-A032-627D20228B6C}" dt="2021-04-12T13:58:38.019" v="291" actId="2696"/>
        <pc:sldMkLst>
          <pc:docMk/>
          <pc:sldMk cId="3078872778" sldId="320"/>
        </pc:sldMkLst>
      </pc:sldChg>
      <pc:sldChg chg="modSp mod">
        <pc:chgData name="Ben Claremon" userId="5b687ff5f561802f" providerId="LiveId" clId="{9B5EBC0B-4F31-482C-A032-627D20228B6C}" dt="2021-04-13T21:41:44.512" v="7386" actId="20577"/>
        <pc:sldMkLst>
          <pc:docMk/>
          <pc:sldMk cId="1366099243" sldId="322"/>
        </pc:sldMkLst>
        <pc:spChg chg="mod">
          <ac:chgData name="Ben Claremon" userId="5b687ff5f561802f" providerId="LiveId" clId="{9B5EBC0B-4F31-482C-A032-627D20228B6C}" dt="2021-04-13T21:41:44.512" v="7386" actId="20577"/>
          <ac:spMkLst>
            <pc:docMk/>
            <pc:sldMk cId="1366099243" sldId="322"/>
            <ac:spMk id="3" creationId="{B1CD7CB9-53E3-487D-9C08-3DF4B8BD2ADA}"/>
          </ac:spMkLst>
        </pc:spChg>
      </pc:sldChg>
      <pc:sldChg chg="modSp mod">
        <pc:chgData name="Ben Claremon" userId="5b687ff5f561802f" providerId="LiveId" clId="{9B5EBC0B-4F31-482C-A032-627D20228B6C}" dt="2021-04-14T14:27:23.882" v="16589" actId="20577"/>
        <pc:sldMkLst>
          <pc:docMk/>
          <pc:sldMk cId="544102932" sldId="325"/>
        </pc:sldMkLst>
        <pc:spChg chg="mod">
          <ac:chgData name="Ben Claremon" userId="5b687ff5f561802f" providerId="LiveId" clId="{9B5EBC0B-4F31-482C-A032-627D20228B6C}" dt="2021-04-14T14:27:23.882" v="16589" actId="20577"/>
          <ac:spMkLst>
            <pc:docMk/>
            <pc:sldMk cId="544102932" sldId="325"/>
            <ac:spMk id="3" creationId="{B1CD7CB9-53E3-487D-9C08-3DF4B8BD2ADA}"/>
          </ac:spMkLst>
        </pc:spChg>
      </pc:sldChg>
      <pc:sldChg chg="modSp mod">
        <pc:chgData name="Ben Claremon" userId="5b687ff5f561802f" providerId="LiveId" clId="{9B5EBC0B-4F31-482C-A032-627D20228B6C}" dt="2021-04-14T14:28:24.311" v="16610" actId="27636"/>
        <pc:sldMkLst>
          <pc:docMk/>
          <pc:sldMk cId="3744889582" sldId="329"/>
        </pc:sldMkLst>
        <pc:spChg chg="mod">
          <ac:chgData name="Ben Claremon" userId="5b687ff5f561802f" providerId="LiveId" clId="{9B5EBC0B-4F31-482C-A032-627D20228B6C}" dt="2021-04-13T22:19:20.875" v="9281" actId="20577"/>
          <ac:spMkLst>
            <pc:docMk/>
            <pc:sldMk cId="3744889582" sldId="329"/>
            <ac:spMk id="2" creationId="{8FA35A9B-858B-46A5-8C8D-2F46AE1C8283}"/>
          </ac:spMkLst>
        </pc:spChg>
        <pc:spChg chg="mod">
          <ac:chgData name="Ben Claremon" userId="5b687ff5f561802f" providerId="LiveId" clId="{9B5EBC0B-4F31-482C-A032-627D20228B6C}" dt="2021-04-14T14:28:24.311" v="16610" actId="27636"/>
          <ac:spMkLst>
            <pc:docMk/>
            <pc:sldMk cId="3744889582" sldId="329"/>
            <ac:spMk id="3" creationId="{B1CD7CB9-53E3-487D-9C08-3DF4B8BD2ADA}"/>
          </ac:spMkLst>
        </pc:spChg>
      </pc:sldChg>
      <pc:sldChg chg="modSp mod ord">
        <pc:chgData name="Ben Claremon" userId="5b687ff5f561802f" providerId="LiveId" clId="{9B5EBC0B-4F31-482C-A032-627D20228B6C}" dt="2021-04-14T18:42:35.173" v="16964" actId="20577"/>
        <pc:sldMkLst>
          <pc:docMk/>
          <pc:sldMk cId="1995836751" sldId="330"/>
        </pc:sldMkLst>
        <pc:spChg chg="mod">
          <ac:chgData name="Ben Claremon" userId="5b687ff5f561802f" providerId="LiveId" clId="{9B5EBC0B-4F31-482C-A032-627D20228B6C}" dt="2021-04-13T23:39:03.395" v="13260" actId="20577"/>
          <ac:spMkLst>
            <pc:docMk/>
            <pc:sldMk cId="1995836751" sldId="330"/>
            <ac:spMk id="2" creationId="{8FA35A9B-858B-46A5-8C8D-2F46AE1C8283}"/>
          </ac:spMkLst>
        </pc:spChg>
        <pc:spChg chg="mod">
          <ac:chgData name="Ben Claremon" userId="5b687ff5f561802f" providerId="LiveId" clId="{9B5EBC0B-4F31-482C-A032-627D20228B6C}" dt="2021-04-14T18:42:35.173" v="16964" actId="20577"/>
          <ac:spMkLst>
            <pc:docMk/>
            <pc:sldMk cId="1995836751" sldId="330"/>
            <ac:spMk id="3" creationId="{B1CD7CB9-53E3-487D-9C08-3DF4B8BD2ADA}"/>
          </ac:spMkLst>
        </pc:spChg>
      </pc:sldChg>
      <pc:sldChg chg="modSp mod">
        <pc:chgData name="Ben Claremon" userId="5b687ff5f561802f" providerId="LiveId" clId="{9B5EBC0B-4F31-482C-A032-627D20228B6C}" dt="2021-04-14T14:30:13.515" v="16657" actId="20577"/>
        <pc:sldMkLst>
          <pc:docMk/>
          <pc:sldMk cId="3842484846" sldId="332"/>
        </pc:sldMkLst>
        <pc:spChg chg="mod">
          <ac:chgData name="Ben Claremon" userId="5b687ff5f561802f" providerId="LiveId" clId="{9B5EBC0B-4F31-482C-A032-627D20228B6C}" dt="2021-04-14T14:30:13.515" v="16657" actId="20577"/>
          <ac:spMkLst>
            <pc:docMk/>
            <pc:sldMk cId="3842484846" sldId="332"/>
            <ac:spMk id="3" creationId="{B1CD7CB9-53E3-487D-9C08-3DF4B8BD2ADA}"/>
          </ac:spMkLst>
        </pc:spChg>
        <pc:picChg chg="mod">
          <ac:chgData name="Ben Claremon" userId="5b687ff5f561802f" providerId="LiveId" clId="{9B5EBC0B-4F31-482C-A032-627D20228B6C}" dt="2021-04-14T14:30:10.595" v="16645" actId="14100"/>
          <ac:picMkLst>
            <pc:docMk/>
            <pc:sldMk cId="3842484846" sldId="332"/>
            <ac:picMk id="5" creationId="{B6DE1FB0-9294-4091-B774-B561BB151782}"/>
          </ac:picMkLst>
        </pc:picChg>
      </pc:sldChg>
      <pc:sldChg chg="modSp mod modNotesTx">
        <pc:chgData name="Ben Claremon" userId="5b687ff5f561802f" providerId="LiveId" clId="{9B5EBC0B-4F31-482C-A032-627D20228B6C}" dt="2021-04-14T14:10:19.502" v="15978" actId="20577"/>
        <pc:sldMkLst>
          <pc:docMk/>
          <pc:sldMk cId="381962637" sldId="333"/>
        </pc:sldMkLst>
        <pc:spChg chg="mod">
          <ac:chgData name="Ben Claremon" userId="5b687ff5f561802f" providerId="LiveId" clId="{9B5EBC0B-4F31-482C-A032-627D20228B6C}" dt="2021-04-13T23:20:57.583" v="11970" actId="20577"/>
          <ac:spMkLst>
            <pc:docMk/>
            <pc:sldMk cId="381962637" sldId="333"/>
            <ac:spMk id="2" creationId="{C30E4104-87B7-4F23-833F-3FBAF7297F0C}"/>
          </ac:spMkLst>
        </pc:spChg>
        <pc:spChg chg="mod">
          <ac:chgData name="Ben Claremon" userId="5b687ff5f561802f" providerId="LiveId" clId="{9B5EBC0B-4F31-482C-A032-627D20228B6C}" dt="2021-04-14T14:10:19.502" v="15978" actId="20577"/>
          <ac:spMkLst>
            <pc:docMk/>
            <pc:sldMk cId="381962637" sldId="333"/>
            <ac:spMk id="3" creationId="{6C2C769A-E620-4C51-942A-68C2741B151C}"/>
          </ac:spMkLst>
        </pc:spChg>
      </pc:sldChg>
      <pc:sldChg chg="modSp mod">
        <pc:chgData name="Ben Claremon" userId="5b687ff5f561802f" providerId="LiveId" clId="{9B5EBC0B-4F31-482C-A032-627D20228B6C}" dt="2021-04-14T21:52:17.647" v="16995" actId="20577"/>
        <pc:sldMkLst>
          <pc:docMk/>
          <pc:sldMk cId="3065146884" sldId="334"/>
        </pc:sldMkLst>
        <pc:spChg chg="mod">
          <ac:chgData name="Ben Claremon" userId="5b687ff5f561802f" providerId="LiveId" clId="{9B5EBC0B-4F31-482C-A032-627D20228B6C}" dt="2021-04-14T13:48:31.840" v="15848" actId="1076"/>
          <ac:spMkLst>
            <pc:docMk/>
            <pc:sldMk cId="3065146884" sldId="334"/>
            <ac:spMk id="2" creationId="{C30E4104-87B7-4F23-833F-3FBAF7297F0C}"/>
          </ac:spMkLst>
        </pc:spChg>
        <pc:spChg chg="mod">
          <ac:chgData name="Ben Claremon" userId="5b687ff5f561802f" providerId="LiveId" clId="{9B5EBC0B-4F31-482C-A032-627D20228B6C}" dt="2021-04-14T21:52:17.647" v="16995" actId="20577"/>
          <ac:spMkLst>
            <pc:docMk/>
            <pc:sldMk cId="3065146884" sldId="334"/>
            <ac:spMk id="3" creationId="{6C2C769A-E620-4C51-942A-68C2741B151C}"/>
          </ac:spMkLst>
        </pc:spChg>
      </pc:sldChg>
      <pc:sldChg chg="modSp add mod">
        <pc:chgData name="Ben Claremon" userId="5b687ff5f561802f" providerId="LiveId" clId="{9B5EBC0B-4F31-482C-A032-627D20228B6C}" dt="2021-04-16T04:08:55.022" v="16999" actId="20577"/>
        <pc:sldMkLst>
          <pc:docMk/>
          <pc:sldMk cId="1294747668" sldId="335"/>
        </pc:sldMkLst>
        <pc:spChg chg="mod">
          <ac:chgData name="Ben Claremon" userId="5b687ff5f561802f" providerId="LiveId" clId="{9B5EBC0B-4F31-482C-A032-627D20228B6C}" dt="2021-04-16T04:08:55.022" v="16999" actId="20577"/>
          <ac:spMkLst>
            <pc:docMk/>
            <pc:sldMk cId="1294747668" sldId="335"/>
            <ac:spMk id="2" creationId="{00000000-0000-0000-0000-000000000000}"/>
          </ac:spMkLst>
        </pc:spChg>
        <pc:spChg chg="mod">
          <ac:chgData name="Ben Claremon" userId="5b687ff5f561802f" providerId="LiveId" clId="{9B5EBC0B-4F31-482C-A032-627D20228B6C}" dt="2021-04-14T14:11:08.615" v="16004" actId="20577"/>
          <ac:spMkLst>
            <pc:docMk/>
            <pc:sldMk cId="1294747668" sldId="335"/>
            <ac:spMk id="3" creationId="{00000000-0000-0000-0000-000000000000}"/>
          </ac:spMkLst>
        </pc:spChg>
      </pc:sldChg>
      <pc:sldChg chg="modSp add mod">
        <pc:chgData name="Ben Claremon" userId="5b687ff5f561802f" providerId="LiveId" clId="{9B5EBC0B-4F31-482C-A032-627D20228B6C}" dt="2021-04-14T14:11:28.812" v="16018" actId="20577"/>
        <pc:sldMkLst>
          <pc:docMk/>
          <pc:sldMk cId="1261678298" sldId="336"/>
        </pc:sldMkLst>
        <pc:spChg chg="mod">
          <ac:chgData name="Ben Claremon" userId="5b687ff5f561802f" providerId="LiveId" clId="{9B5EBC0B-4F31-482C-A032-627D20228B6C}" dt="2021-04-12T14:05:19.597" v="755" actId="5793"/>
          <ac:spMkLst>
            <pc:docMk/>
            <pc:sldMk cId="1261678298" sldId="336"/>
            <ac:spMk id="2" creationId="{00000000-0000-0000-0000-000000000000}"/>
          </ac:spMkLst>
        </pc:spChg>
        <pc:spChg chg="mod">
          <ac:chgData name="Ben Claremon" userId="5b687ff5f561802f" providerId="LiveId" clId="{9B5EBC0B-4F31-482C-A032-627D20228B6C}" dt="2021-04-14T14:11:28.812" v="16018" actId="20577"/>
          <ac:spMkLst>
            <pc:docMk/>
            <pc:sldMk cId="1261678298" sldId="336"/>
            <ac:spMk id="3" creationId="{00000000-0000-0000-0000-000000000000}"/>
          </ac:spMkLst>
        </pc:spChg>
      </pc:sldChg>
      <pc:sldChg chg="addSp delSp modSp add mod">
        <pc:chgData name="Ben Claremon" userId="5b687ff5f561802f" providerId="LiveId" clId="{9B5EBC0B-4F31-482C-A032-627D20228B6C}" dt="2021-04-14T14:12:09.598" v="16023" actId="1076"/>
        <pc:sldMkLst>
          <pc:docMk/>
          <pc:sldMk cId="3162390567" sldId="337"/>
        </pc:sldMkLst>
        <pc:spChg chg="mod">
          <ac:chgData name="Ben Claremon" userId="5b687ff5f561802f" providerId="LiveId" clId="{9B5EBC0B-4F31-482C-A032-627D20228B6C}" dt="2021-04-14T14:12:09.598" v="16023" actId="1076"/>
          <ac:spMkLst>
            <pc:docMk/>
            <pc:sldMk cId="3162390567" sldId="337"/>
            <ac:spMk id="2" creationId="{00000000-0000-0000-0000-000000000000}"/>
          </ac:spMkLst>
        </pc:spChg>
        <pc:spChg chg="mod">
          <ac:chgData name="Ben Claremon" userId="5b687ff5f561802f" providerId="LiveId" clId="{9B5EBC0B-4F31-482C-A032-627D20228B6C}" dt="2021-04-14T14:12:00.476" v="16022" actId="15"/>
          <ac:spMkLst>
            <pc:docMk/>
            <pc:sldMk cId="3162390567" sldId="337"/>
            <ac:spMk id="3" creationId="{00000000-0000-0000-0000-000000000000}"/>
          </ac:spMkLst>
        </pc:spChg>
        <pc:spChg chg="add del mod">
          <ac:chgData name="Ben Claremon" userId="5b687ff5f561802f" providerId="LiveId" clId="{9B5EBC0B-4F31-482C-A032-627D20228B6C}" dt="2021-04-12T14:17:17.959" v="2195"/>
          <ac:spMkLst>
            <pc:docMk/>
            <pc:sldMk cId="3162390567" sldId="337"/>
            <ac:spMk id="5" creationId="{217FD14A-C769-4E2A-935E-468D939AF7B4}"/>
          </ac:spMkLst>
        </pc:spChg>
      </pc:sldChg>
      <pc:sldChg chg="modSp add mod">
        <pc:chgData name="Ben Claremon" userId="5b687ff5f561802f" providerId="LiveId" clId="{9B5EBC0B-4F31-482C-A032-627D20228B6C}" dt="2021-04-14T14:14:09.909" v="16150" actId="20577"/>
        <pc:sldMkLst>
          <pc:docMk/>
          <pc:sldMk cId="1774246590" sldId="338"/>
        </pc:sldMkLst>
        <pc:spChg chg="mod">
          <ac:chgData name="Ben Claremon" userId="5b687ff5f561802f" providerId="LiveId" clId="{9B5EBC0B-4F31-482C-A032-627D20228B6C}" dt="2021-04-14T14:12:47.424" v="16024" actId="1076"/>
          <ac:spMkLst>
            <pc:docMk/>
            <pc:sldMk cId="1774246590" sldId="338"/>
            <ac:spMk id="2" creationId="{00000000-0000-0000-0000-000000000000}"/>
          </ac:spMkLst>
        </pc:spChg>
        <pc:spChg chg="mod">
          <ac:chgData name="Ben Claremon" userId="5b687ff5f561802f" providerId="LiveId" clId="{9B5EBC0B-4F31-482C-A032-627D20228B6C}" dt="2021-04-14T14:14:09.909" v="16150" actId="20577"/>
          <ac:spMkLst>
            <pc:docMk/>
            <pc:sldMk cId="1774246590" sldId="338"/>
            <ac:spMk id="3" creationId="{00000000-0000-0000-0000-000000000000}"/>
          </ac:spMkLst>
        </pc:spChg>
      </pc:sldChg>
      <pc:sldChg chg="modSp add mod">
        <pc:chgData name="Ben Claremon" userId="5b687ff5f561802f" providerId="LiveId" clId="{9B5EBC0B-4F31-482C-A032-627D20228B6C}" dt="2021-04-14T14:16:11.809" v="16257" actId="20577"/>
        <pc:sldMkLst>
          <pc:docMk/>
          <pc:sldMk cId="2068827193" sldId="339"/>
        </pc:sldMkLst>
        <pc:spChg chg="mod">
          <ac:chgData name="Ben Claremon" userId="5b687ff5f561802f" providerId="LiveId" clId="{9B5EBC0B-4F31-482C-A032-627D20228B6C}" dt="2021-04-12T14:28:12.537" v="2712" actId="20577"/>
          <ac:spMkLst>
            <pc:docMk/>
            <pc:sldMk cId="2068827193" sldId="339"/>
            <ac:spMk id="2" creationId="{00000000-0000-0000-0000-000000000000}"/>
          </ac:spMkLst>
        </pc:spChg>
        <pc:spChg chg="mod">
          <ac:chgData name="Ben Claremon" userId="5b687ff5f561802f" providerId="LiveId" clId="{9B5EBC0B-4F31-482C-A032-627D20228B6C}" dt="2021-04-14T14:16:11.809" v="16257" actId="20577"/>
          <ac:spMkLst>
            <pc:docMk/>
            <pc:sldMk cId="2068827193" sldId="339"/>
            <ac:spMk id="3" creationId="{00000000-0000-0000-0000-000000000000}"/>
          </ac:spMkLst>
        </pc:spChg>
      </pc:sldChg>
      <pc:sldChg chg="modSp add mod">
        <pc:chgData name="Ben Claremon" userId="5b687ff5f561802f" providerId="LiveId" clId="{9B5EBC0B-4F31-482C-A032-627D20228B6C}" dt="2021-04-14T14:17:18.260" v="16318" actId="20577"/>
        <pc:sldMkLst>
          <pc:docMk/>
          <pc:sldMk cId="2951311268" sldId="340"/>
        </pc:sldMkLst>
        <pc:spChg chg="mod">
          <ac:chgData name="Ben Claremon" userId="5b687ff5f561802f" providerId="LiveId" clId="{9B5EBC0B-4F31-482C-A032-627D20228B6C}" dt="2021-04-14T14:17:18.260" v="16318" actId="20577"/>
          <ac:spMkLst>
            <pc:docMk/>
            <pc:sldMk cId="2951311268" sldId="340"/>
            <ac:spMk id="3" creationId="{00000000-0000-0000-0000-000000000000}"/>
          </ac:spMkLst>
        </pc:spChg>
      </pc:sldChg>
      <pc:sldChg chg="modSp add mod">
        <pc:chgData name="Ben Claremon" userId="5b687ff5f561802f" providerId="LiveId" clId="{9B5EBC0B-4F31-482C-A032-627D20228B6C}" dt="2021-04-14T14:19:12.458" v="16378" actId="27636"/>
        <pc:sldMkLst>
          <pc:docMk/>
          <pc:sldMk cId="2855510737" sldId="341"/>
        </pc:sldMkLst>
        <pc:spChg chg="mod">
          <ac:chgData name="Ben Claremon" userId="5b687ff5f561802f" providerId="LiveId" clId="{9B5EBC0B-4F31-482C-A032-627D20228B6C}" dt="2021-04-14T14:19:12.458" v="16378" actId="27636"/>
          <ac:spMkLst>
            <pc:docMk/>
            <pc:sldMk cId="2855510737" sldId="341"/>
            <ac:spMk id="3" creationId="{00000000-0000-0000-0000-000000000000}"/>
          </ac:spMkLst>
        </pc:spChg>
      </pc:sldChg>
      <pc:sldChg chg="modSp add mod">
        <pc:chgData name="Ben Claremon" userId="5b687ff5f561802f" providerId="LiveId" clId="{9B5EBC0B-4F31-482C-A032-627D20228B6C}" dt="2021-04-14T14:19:58.906" v="16405" actId="14100"/>
        <pc:sldMkLst>
          <pc:docMk/>
          <pc:sldMk cId="112419789" sldId="342"/>
        </pc:sldMkLst>
        <pc:spChg chg="mod">
          <ac:chgData name="Ben Claremon" userId="5b687ff5f561802f" providerId="LiveId" clId="{9B5EBC0B-4F31-482C-A032-627D20228B6C}" dt="2021-04-14T14:19:58.906" v="16405" actId="14100"/>
          <ac:spMkLst>
            <pc:docMk/>
            <pc:sldMk cId="112419789" sldId="342"/>
            <ac:spMk id="3" creationId="{00000000-0000-0000-0000-000000000000}"/>
          </ac:spMkLst>
        </pc:spChg>
      </pc:sldChg>
      <pc:sldChg chg="modSp add mod">
        <pc:chgData name="Ben Claremon" userId="5b687ff5f561802f" providerId="LiveId" clId="{9B5EBC0B-4F31-482C-A032-627D20228B6C}" dt="2021-04-14T14:15:15.575" v="16231" actId="20577"/>
        <pc:sldMkLst>
          <pc:docMk/>
          <pc:sldMk cId="1694876341" sldId="343"/>
        </pc:sldMkLst>
        <pc:spChg chg="mod">
          <ac:chgData name="Ben Claremon" userId="5b687ff5f561802f" providerId="LiveId" clId="{9B5EBC0B-4F31-482C-A032-627D20228B6C}" dt="2021-04-14T13:22:59.261" v="13800" actId="20577"/>
          <ac:spMkLst>
            <pc:docMk/>
            <pc:sldMk cId="1694876341" sldId="343"/>
            <ac:spMk id="2" creationId="{00000000-0000-0000-0000-000000000000}"/>
          </ac:spMkLst>
        </pc:spChg>
        <pc:spChg chg="mod">
          <ac:chgData name="Ben Claremon" userId="5b687ff5f561802f" providerId="LiveId" clId="{9B5EBC0B-4F31-482C-A032-627D20228B6C}" dt="2021-04-14T14:15:15.575" v="16231" actId="20577"/>
          <ac:spMkLst>
            <pc:docMk/>
            <pc:sldMk cId="1694876341" sldId="343"/>
            <ac:spMk id="3" creationId="{00000000-0000-0000-0000-000000000000}"/>
          </ac:spMkLst>
        </pc:spChg>
      </pc:sldChg>
      <pc:sldChg chg="addSp modSp add mod">
        <pc:chgData name="Ben Claremon" userId="5b687ff5f561802f" providerId="LiveId" clId="{9B5EBC0B-4F31-482C-A032-627D20228B6C}" dt="2021-04-14T14:22:33.212" v="16501" actId="1076"/>
        <pc:sldMkLst>
          <pc:docMk/>
          <pc:sldMk cId="853869660" sldId="344"/>
        </pc:sldMkLst>
        <pc:spChg chg="mod">
          <ac:chgData name="Ben Claremon" userId="5b687ff5f561802f" providerId="LiveId" clId="{9B5EBC0B-4F31-482C-A032-627D20228B6C}" dt="2021-04-13T21:51:22.990" v="7867" actId="14100"/>
          <ac:spMkLst>
            <pc:docMk/>
            <pc:sldMk cId="853869660" sldId="344"/>
            <ac:spMk id="3" creationId="{00000000-0000-0000-0000-000000000000}"/>
          </ac:spMkLst>
        </pc:spChg>
        <pc:picChg chg="add mod">
          <ac:chgData name="Ben Claremon" userId="5b687ff5f561802f" providerId="LiveId" clId="{9B5EBC0B-4F31-482C-A032-627D20228B6C}" dt="2021-04-14T14:22:33.212" v="16501" actId="1076"/>
          <ac:picMkLst>
            <pc:docMk/>
            <pc:sldMk cId="853869660" sldId="344"/>
            <ac:picMk id="5" creationId="{4CB9014C-5540-482B-AC61-BAF786A0C631}"/>
          </ac:picMkLst>
        </pc:picChg>
      </pc:sldChg>
      <pc:sldChg chg="addSp delSp modSp add mod">
        <pc:chgData name="Ben Claremon" userId="5b687ff5f561802f" providerId="LiveId" clId="{9B5EBC0B-4F31-482C-A032-627D20228B6C}" dt="2021-04-14T14:23:28.379" v="16530" actId="20577"/>
        <pc:sldMkLst>
          <pc:docMk/>
          <pc:sldMk cId="1577594583" sldId="345"/>
        </pc:sldMkLst>
        <pc:spChg chg="mod">
          <ac:chgData name="Ben Claremon" userId="5b687ff5f561802f" providerId="LiveId" clId="{9B5EBC0B-4F31-482C-A032-627D20228B6C}" dt="2021-04-14T14:23:28.379" v="16530" actId="20577"/>
          <ac:spMkLst>
            <pc:docMk/>
            <pc:sldMk cId="1577594583" sldId="345"/>
            <ac:spMk id="3" creationId="{00000000-0000-0000-0000-000000000000}"/>
          </ac:spMkLst>
        </pc:spChg>
        <pc:picChg chg="add del">
          <ac:chgData name="Ben Claremon" userId="5b687ff5f561802f" providerId="LiveId" clId="{9B5EBC0B-4F31-482C-A032-627D20228B6C}" dt="2021-04-13T21:49:24.868" v="7725"/>
          <ac:picMkLst>
            <pc:docMk/>
            <pc:sldMk cId="1577594583" sldId="345"/>
            <ac:picMk id="5" creationId="{E1035B19-4A2D-4239-A026-312A8EE72063}"/>
          </ac:picMkLst>
        </pc:picChg>
      </pc:sldChg>
      <pc:sldChg chg="addSp modSp add mod">
        <pc:chgData name="Ben Claremon" userId="5b687ff5f561802f" providerId="LiveId" clId="{9B5EBC0B-4F31-482C-A032-627D20228B6C}" dt="2021-04-13T21:31:31.257" v="6609" actId="1076"/>
        <pc:sldMkLst>
          <pc:docMk/>
          <pc:sldMk cId="3845056560" sldId="346"/>
        </pc:sldMkLst>
        <pc:spChg chg="mod">
          <ac:chgData name="Ben Claremon" userId="5b687ff5f561802f" providerId="LiveId" clId="{9B5EBC0B-4F31-482C-A032-627D20228B6C}" dt="2021-04-13T21:31:26.888" v="6608" actId="20577"/>
          <ac:spMkLst>
            <pc:docMk/>
            <pc:sldMk cId="3845056560" sldId="346"/>
            <ac:spMk id="3" creationId="{00000000-0000-0000-0000-000000000000}"/>
          </ac:spMkLst>
        </pc:spChg>
        <pc:picChg chg="add mod">
          <ac:chgData name="Ben Claremon" userId="5b687ff5f561802f" providerId="LiveId" clId="{9B5EBC0B-4F31-482C-A032-627D20228B6C}" dt="2021-04-13T21:31:31.257" v="6609" actId="1076"/>
          <ac:picMkLst>
            <pc:docMk/>
            <pc:sldMk cId="3845056560" sldId="346"/>
            <ac:picMk id="5" creationId="{6C447666-8D30-4D97-8E6A-282B453C7D28}"/>
          </ac:picMkLst>
        </pc:picChg>
      </pc:sldChg>
      <pc:sldChg chg="addSp modSp add mod">
        <pc:chgData name="Ben Claremon" userId="5b687ff5f561802f" providerId="LiveId" clId="{9B5EBC0B-4F31-482C-A032-627D20228B6C}" dt="2021-04-14T14:26:49.635" v="16582" actId="1076"/>
        <pc:sldMkLst>
          <pc:docMk/>
          <pc:sldMk cId="1095761755" sldId="347"/>
        </pc:sldMkLst>
        <pc:spChg chg="mod">
          <ac:chgData name="Ben Claremon" userId="5b687ff5f561802f" providerId="LiveId" clId="{9B5EBC0B-4F31-482C-A032-627D20228B6C}" dt="2021-04-13T21:37:32.385" v="7064" actId="20577"/>
          <ac:spMkLst>
            <pc:docMk/>
            <pc:sldMk cId="1095761755" sldId="347"/>
            <ac:spMk id="2" creationId="{8FA35A9B-858B-46A5-8C8D-2F46AE1C8283}"/>
          </ac:spMkLst>
        </pc:spChg>
        <pc:spChg chg="mod">
          <ac:chgData name="Ben Claremon" userId="5b687ff5f561802f" providerId="LiveId" clId="{9B5EBC0B-4F31-482C-A032-627D20228B6C}" dt="2021-04-13T21:40:03.938" v="7281" actId="20577"/>
          <ac:spMkLst>
            <pc:docMk/>
            <pc:sldMk cId="1095761755" sldId="347"/>
            <ac:spMk id="3" creationId="{B1CD7CB9-53E3-487D-9C08-3DF4B8BD2ADA}"/>
          </ac:spMkLst>
        </pc:spChg>
        <pc:picChg chg="add mod">
          <ac:chgData name="Ben Claremon" userId="5b687ff5f561802f" providerId="LiveId" clId="{9B5EBC0B-4F31-482C-A032-627D20228B6C}" dt="2021-04-14T14:26:49.635" v="16582" actId="1076"/>
          <ac:picMkLst>
            <pc:docMk/>
            <pc:sldMk cId="1095761755" sldId="347"/>
            <ac:picMk id="5" creationId="{7ACA02CD-BF8B-4AC0-BA2E-7D47456C6420}"/>
          </ac:picMkLst>
        </pc:picChg>
      </pc:sldChg>
      <pc:sldChg chg="add del">
        <pc:chgData name="Ben Claremon" userId="5b687ff5f561802f" providerId="LiveId" clId="{9B5EBC0B-4F31-482C-A032-627D20228B6C}" dt="2021-04-13T21:30:23.416" v="6562"/>
        <pc:sldMkLst>
          <pc:docMk/>
          <pc:sldMk cId="2982326453" sldId="347"/>
        </pc:sldMkLst>
      </pc:sldChg>
      <pc:sldChg chg="addSp delSp modSp add mod ord">
        <pc:chgData name="Ben Claremon" userId="5b687ff5f561802f" providerId="LiveId" clId="{9B5EBC0B-4F31-482C-A032-627D20228B6C}" dt="2021-04-14T14:21:40.994" v="16497" actId="20577"/>
        <pc:sldMkLst>
          <pc:docMk/>
          <pc:sldMk cId="2720503510" sldId="348"/>
        </pc:sldMkLst>
        <pc:spChg chg="mod">
          <ac:chgData name="Ben Claremon" userId="5b687ff5f561802f" providerId="LiveId" clId="{9B5EBC0B-4F31-482C-A032-627D20228B6C}" dt="2021-04-14T14:21:40.994" v="16497" actId="20577"/>
          <ac:spMkLst>
            <pc:docMk/>
            <pc:sldMk cId="2720503510" sldId="348"/>
            <ac:spMk id="3" creationId="{00000000-0000-0000-0000-000000000000}"/>
          </ac:spMkLst>
        </pc:spChg>
        <pc:spChg chg="add del mod">
          <ac:chgData name="Ben Claremon" userId="5b687ff5f561802f" providerId="LiveId" clId="{9B5EBC0B-4F31-482C-A032-627D20228B6C}" dt="2021-04-13T22:54:20.911" v="10308"/>
          <ac:spMkLst>
            <pc:docMk/>
            <pc:sldMk cId="2720503510" sldId="348"/>
            <ac:spMk id="5" creationId="{D686B810-07B1-439D-AD0C-E864C2947C2F}"/>
          </ac:spMkLst>
        </pc:spChg>
      </pc:sldChg>
      <pc:sldChg chg="new del">
        <pc:chgData name="Ben Claremon" userId="5b687ff5f561802f" providerId="LiveId" clId="{9B5EBC0B-4F31-482C-A032-627D20228B6C}" dt="2021-04-13T22:03:21.889" v="8003" actId="680"/>
        <pc:sldMkLst>
          <pc:docMk/>
          <pc:sldMk cId="1332673454" sldId="349"/>
        </pc:sldMkLst>
      </pc:sldChg>
      <pc:sldChg chg="modSp add mod">
        <pc:chgData name="Ben Claremon" userId="5b687ff5f561802f" providerId="LiveId" clId="{9B5EBC0B-4F31-482C-A032-627D20228B6C}" dt="2021-04-14T15:35:45.241" v="16868" actId="20577"/>
        <pc:sldMkLst>
          <pc:docMk/>
          <pc:sldMk cId="3642885495" sldId="349"/>
        </pc:sldMkLst>
        <pc:spChg chg="mod">
          <ac:chgData name="Ben Claremon" userId="5b687ff5f561802f" providerId="LiveId" clId="{9B5EBC0B-4F31-482C-A032-627D20228B6C}" dt="2021-04-14T15:35:30.612" v="16850" actId="1076"/>
          <ac:spMkLst>
            <pc:docMk/>
            <pc:sldMk cId="3642885495" sldId="349"/>
            <ac:spMk id="2" creationId="{C30E4104-87B7-4F23-833F-3FBAF7297F0C}"/>
          </ac:spMkLst>
        </pc:spChg>
        <pc:spChg chg="mod">
          <ac:chgData name="Ben Claremon" userId="5b687ff5f561802f" providerId="LiveId" clId="{9B5EBC0B-4F31-482C-A032-627D20228B6C}" dt="2021-04-14T15:35:45.241" v="16868" actId="20577"/>
          <ac:spMkLst>
            <pc:docMk/>
            <pc:sldMk cId="3642885495" sldId="349"/>
            <ac:spMk id="3" creationId="{6C2C769A-E620-4C51-942A-68C2741B151C}"/>
          </ac:spMkLst>
        </pc:spChg>
      </pc:sldChg>
      <pc:sldChg chg="delSp modSp add mod">
        <pc:chgData name="Ben Claremon" userId="5b687ff5f561802f" providerId="LiveId" clId="{9B5EBC0B-4F31-482C-A032-627D20228B6C}" dt="2021-04-15T00:56:09.501" v="16998" actId="20577"/>
        <pc:sldMkLst>
          <pc:docMk/>
          <pc:sldMk cId="1903306680" sldId="350"/>
        </pc:sldMkLst>
        <pc:spChg chg="mod">
          <ac:chgData name="Ben Claremon" userId="5b687ff5f561802f" providerId="LiveId" clId="{9B5EBC0B-4F31-482C-A032-627D20228B6C}" dt="2021-04-13T22:16:45.012" v="9057" actId="14100"/>
          <ac:spMkLst>
            <pc:docMk/>
            <pc:sldMk cId="1903306680" sldId="350"/>
            <ac:spMk id="2" creationId="{8FA35A9B-858B-46A5-8C8D-2F46AE1C8283}"/>
          </ac:spMkLst>
        </pc:spChg>
        <pc:spChg chg="mod">
          <ac:chgData name="Ben Claremon" userId="5b687ff5f561802f" providerId="LiveId" clId="{9B5EBC0B-4F31-482C-A032-627D20228B6C}" dt="2021-04-15T00:56:09.501" v="16998" actId="20577"/>
          <ac:spMkLst>
            <pc:docMk/>
            <pc:sldMk cId="1903306680" sldId="350"/>
            <ac:spMk id="3" creationId="{B1CD7CB9-53E3-487D-9C08-3DF4B8BD2ADA}"/>
          </ac:spMkLst>
        </pc:spChg>
        <pc:picChg chg="del">
          <ac:chgData name="Ben Claremon" userId="5b687ff5f561802f" providerId="LiveId" clId="{9B5EBC0B-4F31-482C-A032-627D20228B6C}" dt="2021-04-13T22:11:55.454" v="8469" actId="478"/>
          <ac:picMkLst>
            <pc:docMk/>
            <pc:sldMk cId="1903306680" sldId="350"/>
            <ac:picMk id="5" creationId="{B6DE1FB0-9294-4091-B774-B561BB151782}"/>
          </ac:picMkLst>
        </pc:picChg>
      </pc:sldChg>
      <pc:sldChg chg="modSp add del mod">
        <pc:chgData name="Ben Claremon" userId="5b687ff5f561802f" providerId="LiveId" clId="{9B5EBC0B-4F31-482C-A032-627D20228B6C}" dt="2021-04-14T14:28:36.299" v="16611" actId="2696"/>
        <pc:sldMkLst>
          <pc:docMk/>
          <pc:sldMk cId="2125016756" sldId="351"/>
        </pc:sldMkLst>
        <pc:spChg chg="mod">
          <ac:chgData name="Ben Claremon" userId="5b687ff5f561802f" providerId="LiveId" clId="{9B5EBC0B-4F31-482C-A032-627D20228B6C}" dt="2021-04-13T22:19:16.015" v="9271" actId="313"/>
          <ac:spMkLst>
            <pc:docMk/>
            <pc:sldMk cId="2125016756" sldId="351"/>
            <ac:spMk id="2" creationId="{8FA35A9B-858B-46A5-8C8D-2F46AE1C8283}"/>
          </ac:spMkLst>
        </pc:spChg>
      </pc:sldChg>
      <pc:sldChg chg="modSp add mod">
        <pc:chgData name="Ben Claremon" userId="5b687ff5f561802f" providerId="LiveId" clId="{9B5EBC0B-4F31-482C-A032-627D20228B6C}" dt="2021-04-14T14:29:00.972" v="16626" actId="20577"/>
        <pc:sldMkLst>
          <pc:docMk/>
          <pc:sldMk cId="2833154177" sldId="352"/>
        </pc:sldMkLst>
        <pc:spChg chg="mod">
          <ac:chgData name="Ben Claremon" userId="5b687ff5f561802f" providerId="LiveId" clId="{9B5EBC0B-4F31-482C-A032-627D20228B6C}" dt="2021-04-13T22:19:49.295" v="9312" actId="20577"/>
          <ac:spMkLst>
            <pc:docMk/>
            <pc:sldMk cId="2833154177" sldId="352"/>
            <ac:spMk id="2" creationId="{8FA35A9B-858B-46A5-8C8D-2F46AE1C8283}"/>
          </ac:spMkLst>
        </pc:spChg>
        <pc:spChg chg="mod">
          <ac:chgData name="Ben Claremon" userId="5b687ff5f561802f" providerId="LiveId" clId="{9B5EBC0B-4F31-482C-A032-627D20228B6C}" dt="2021-04-14T14:29:00.972" v="16626" actId="20577"/>
          <ac:spMkLst>
            <pc:docMk/>
            <pc:sldMk cId="2833154177" sldId="352"/>
            <ac:spMk id="3" creationId="{B1CD7CB9-53E3-487D-9C08-3DF4B8BD2ADA}"/>
          </ac:spMkLst>
        </pc:spChg>
      </pc:sldChg>
      <pc:sldChg chg="addSp delSp modSp add mod">
        <pc:chgData name="Ben Claremon" userId="5b687ff5f561802f" providerId="LiveId" clId="{9B5EBC0B-4F31-482C-A032-627D20228B6C}" dt="2021-04-14T14:22:14.675" v="16500" actId="1076"/>
        <pc:sldMkLst>
          <pc:docMk/>
          <pc:sldMk cId="167003547" sldId="353"/>
        </pc:sldMkLst>
        <pc:spChg chg="mod">
          <ac:chgData name="Ben Claremon" userId="5b687ff5f561802f" providerId="LiveId" clId="{9B5EBC0B-4F31-482C-A032-627D20228B6C}" dt="2021-04-14T14:22:11.054" v="16499" actId="1076"/>
          <ac:spMkLst>
            <pc:docMk/>
            <pc:sldMk cId="167003547" sldId="353"/>
            <ac:spMk id="2" creationId="{00000000-0000-0000-0000-000000000000}"/>
          </ac:spMkLst>
        </pc:spChg>
        <pc:spChg chg="mod">
          <ac:chgData name="Ben Claremon" userId="5b687ff5f561802f" providerId="LiveId" clId="{9B5EBC0B-4F31-482C-A032-627D20228B6C}" dt="2021-04-14T14:22:14.675" v="16500" actId="1076"/>
          <ac:spMkLst>
            <pc:docMk/>
            <pc:sldMk cId="167003547" sldId="353"/>
            <ac:spMk id="3" creationId="{00000000-0000-0000-0000-000000000000}"/>
          </ac:spMkLst>
        </pc:spChg>
        <pc:picChg chg="add del mod">
          <ac:chgData name="Ben Claremon" userId="5b687ff5f561802f" providerId="LiveId" clId="{9B5EBC0B-4F31-482C-A032-627D20228B6C}" dt="2021-04-13T22:59:48.585" v="10748" actId="21"/>
          <ac:picMkLst>
            <pc:docMk/>
            <pc:sldMk cId="167003547" sldId="353"/>
            <ac:picMk id="5" creationId="{69582F83-6B06-40A5-98FB-A549B8A7C20E}"/>
          </ac:picMkLst>
        </pc:picChg>
      </pc:sldChg>
      <pc:sldChg chg="new del">
        <pc:chgData name="Ben Claremon" userId="5b687ff5f561802f" providerId="LiveId" clId="{9B5EBC0B-4F31-482C-A032-627D20228B6C}" dt="2021-04-13T22:54:09.893" v="10306" actId="680"/>
        <pc:sldMkLst>
          <pc:docMk/>
          <pc:sldMk cId="3749129943" sldId="353"/>
        </pc:sldMkLst>
      </pc:sldChg>
      <pc:sldChg chg="addSp delSp modSp add mod ord">
        <pc:chgData name="Ben Claremon" userId="5b687ff5f561802f" providerId="LiveId" clId="{9B5EBC0B-4F31-482C-A032-627D20228B6C}" dt="2021-04-14T15:31:17.964" v="16724" actId="20577"/>
        <pc:sldMkLst>
          <pc:docMk/>
          <pc:sldMk cId="1697242927" sldId="354"/>
        </pc:sldMkLst>
        <pc:spChg chg="mod">
          <ac:chgData name="Ben Claremon" userId="5b687ff5f561802f" providerId="LiveId" clId="{9B5EBC0B-4F31-482C-A032-627D20228B6C}" dt="2021-04-13T23:04:38.467" v="11306" actId="1076"/>
          <ac:spMkLst>
            <pc:docMk/>
            <pc:sldMk cId="1697242927" sldId="354"/>
            <ac:spMk id="2" creationId="{C30E4104-87B7-4F23-833F-3FBAF7297F0C}"/>
          </ac:spMkLst>
        </pc:spChg>
        <pc:spChg chg="mod">
          <ac:chgData name="Ben Claremon" userId="5b687ff5f561802f" providerId="LiveId" clId="{9B5EBC0B-4F31-482C-A032-627D20228B6C}" dt="2021-04-14T15:31:17.964" v="16724" actId="20577"/>
          <ac:spMkLst>
            <pc:docMk/>
            <pc:sldMk cId="1697242927" sldId="354"/>
            <ac:spMk id="3" creationId="{6C2C769A-E620-4C51-942A-68C2741B151C}"/>
          </ac:spMkLst>
        </pc:spChg>
        <pc:picChg chg="add del mod">
          <ac:chgData name="Ben Claremon" userId="5b687ff5f561802f" providerId="LiveId" clId="{9B5EBC0B-4F31-482C-A032-627D20228B6C}" dt="2021-04-13T23:02:02.308" v="10902" actId="478"/>
          <ac:picMkLst>
            <pc:docMk/>
            <pc:sldMk cId="1697242927" sldId="354"/>
            <ac:picMk id="5" creationId="{C3B2C7F5-7A06-43B6-93A7-87A6A5DA9F4F}"/>
          </ac:picMkLst>
        </pc:picChg>
      </pc:sldChg>
      <pc:sldChg chg="modSp add mod">
        <pc:chgData name="Ben Claremon" userId="5b687ff5f561802f" providerId="LiveId" clId="{9B5EBC0B-4F31-482C-A032-627D20228B6C}" dt="2021-04-14T15:34:39.911" v="16788" actId="1076"/>
        <pc:sldMkLst>
          <pc:docMk/>
          <pc:sldMk cId="4163164890" sldId="355"/>
        </pc:sldMkLst>
        <pc:spChg chg="mod">
          <ac:chgData name="Ben Claremon" userId="5b687ff5f561802f" providerId="LiveId" clId="{9B5EBC0B-4F31-482C-A032-627D20228B6C}" dt="2021-04-14T15:34:36.530" v="16787" actId="14100"/>
          <ac:spMkLst>
            <pc:docMk/>
            <pc:sldMk cId="4163164890" sldId="355"/>
            <ac:spMk id="3" creationId="{6C2C769A-E620-4C51-942A-68C2741B151C}"/>
          </ac:spMkLst>
        </pc:spChg>
        <pc:picChg chg="mod">
          <ac:chgData name="Ben Claremon" userId="5b687ff5f561802f" providerId="LiveId" clId="{9B5EBC0B-4F31-482C-A032-627D20228B6C}" dt="2021-04-14T15:34:39.911" v="16788" actId="1076"/>
          <ac:picMkLst>
            <pc:docMk/>
            <pc:sldMk cId="4163164890" sldId="355"/>
            <ac:picMk id="5" creationId="{C3B2C7F5-7A06-43B6-93A7-87A6A5DA9F4F}"/>
          </ac:picMkLst>
        </pc:picChg>
      </pc:sldChg>
      <pc:sldChg chg="new del">
        <pc:chgData name="Ben Claremon" userId="5b687ff5f561802f" providerId="LiveId" clId="{9B5EBC0B-4F31-482C-A032-627D20228B6C}" dt="2021-04-14T04:19:38.615" v="13338" actId="2696"/>
        <pc:sldMkLst>
          <pc:docMk/>
          <pc:sldMk cId="867421273" sldId="356"/>
        </pc:sldMkLst>
      </pc:sldChg>
      <pc:sldChg chg="modSp add mod">
        <pc:chgData name="Ben Claremon" userId="5b687ff5f561802f" providerId="LiveId" clId="{9B5EBC0B-4F31-482C-A032-627D20228B6C}" dt="2021-04-14T15:38:05.515" v="16921" actId="20577"/>
        <pc:sldMkLst>
          <pc:docMk/>
          <pc:sldMk cId="2497738236" sldId="356"/>
        </pc:sldMkLst>
        <pc:spChg chg="mod">
          <ac:chgData name="Ben Claremon" userId="5b687ff5f561802f" providerId="LiveId" clId="{9B5EBC0B-4F31-482C-A032-627D20228B6C}" dt="2021-04-14T15:38:05.515" v="16921" actId="20577"/>
          <ac:spMkLst>
            <pc:docMk/>
            <pc:sldMk cId="2497738236" sldId="356"/>
            <ac:spMk id="2" creationId="{C30E4104-87B7-4F23-833F-3FBAF7297F0C}"/>
          </ac:spMkLst>
        </pc:spChg>
        <pc:spChg chg="mod">
          <ac:chgData name="Ben Claremon" userId="5b687ff5f561802f" providerId="LiveId" clId="{9B5EBC0B-4F31-482C-A032-627D20228B6C}" dt="2021-04-14T15:37:41.570" v="16911" actId="20577"/>
          <ac:spMkLst>
            <pc:docMk/>
            <pc:sldMk cId="2497738236" sldId="356"/>
            <ac:spMk id="3" creationId="{6C2C769A-E620-4C51-942A-68C2741B151C}"/>
          </ac:spMkLst>
        </pc:spChg>
      </pc:sldChg>
      <pc:sldChg chg="new del">
        <pc:chgData name="Ben Claremon" userId="5b687ff5f561802f" providerId="LiveId" clId="{9B5EBC0B-4F31-482C-A032-627D20228B6C}" dt="2021-04-14T04:19:27.001" v="13336" actId="680"/>
        <pc:sldMkLst>
          <pc:docMk/>
          <pc:sldMk cId="4039167462" sldId="356"/>
        </pc:sldMkLst>
      </pc:sldChg>
      <pc:sldChg chg="modSp add mod">
        <pc:chgData name="Ben Claremon" userId="5b687ff5f561802f" providerId="LiveId" clId="{9B5EBC0B-4F31-482C-A032-627D20228B6C}" dt="2021-04-14T15:38:25.412" v="16924" actId="20577"/>
        <pc:sldMkLst>
          <pc:docMk/>
          <pc:sldMk cId="1997642473" sldId="357"/>
        </pc:sldMkLst>
        <pc:spChg chg="mod">
          <ac:chgData name="Ben Claremon" userId="5b687ff5f561802f" providerId="LiveId" clId="{9B5EBC0B-4F31-482C-A032-627D20228B6C}" dt="2021-04-14T15:38:11.362" v="16922"/>
          <ac:spMkLst>
            <pc:docMk/>
            <pc:sldMk cId="1997642473" sldId="357"/>
            <ac:spMk id="2" creationId="{C30E4104-87B7-4F23-833F-3FBAF7297F0C}"/>
          </ac:spMkLst>
        </pc:spChg>
        <pc:spChg chg="mod">
          <ac:chgData name="Ben Claremon" userId="5b687ff5f561802f" providerId="LiveId" clId="{9B5EBC0B-4F31-482C-A032-627D20228B6C}" dt="2021-04-14T15:38:25.412" v="16924" actId="20577"/>
          <ac:spMkLst>
            <pc:docMk/>
            <pc:sldMk cId="1997642473" sldId="357"/>
            <ac:spMk id="3" creationId="{6C2C769A-E620-4C51-942A-68C2741B151C}"/>
          </ac:spMkLst>
        </pc:spChg>
      </pc:sldChg>
      <pc:sldChg chg="delSp modSp add mod">
        <pc:chgData name="Ben Claremon" userId="5b687ff5f561802f" providerId="LiveId" clId="{9B5EBC0B-4F31-482C-A032-627D20228B6C}" dt="2021-04-14T14:24:44.313" v="16550" actId="255"/>
        <pc:sldMkLst>
          <pc:docMk/>
          <pc:sldMk cId="1580340389" sldId="358"/>
        </pc:sldMkLst>
        <pc:spChg chg="mod">
          <ac:chgData name="Ben Claremon" userId="5b687ff5f561802f" providerId="LiveId" clId="{9B5EBC0B-4F31-482C-A032-627D20228B6C}" dt="2021-04-14T14:24:44.313" v="16550" actId="255"/>
          <ac:spMkLst>
            <pc:docMk/>
            <pc:sldMk cId="1580340389" sldId="358"/>
            <ac:spMk id="2" creationId="{00000000-0000-0000-0000-000000000000}"/>
          </ac:spMkLst>
        </pc:spChg>
        <pc:spChg chg="del mod">
          <ac:chgData name="Ben Claremon" userId="5b687ff5f561802f" providerId="LiveId" clId="{9B5EBC0B-4F31-482C-A032-627D20228B6C}" dt="2021-04-14T14:24:26.839" v="16534" actId="478"/>
          <ac:spMkLst>
            <pc:docMk/>
            <pc:sldMk cId="1580340389" sldId="358"/>
            <ac:spMk id="3" creationId="{00000000-0000-0000-0000-000000000000}"/>
          </ac:spMkLst>
        </pc:spChg>
      </pc:sldChg>
      <pc:sldChg chg="modSp add mod">
        <pc:chgData name="Ben Claremon" userId="5b687ff5f561802f" providerId="LiveId" clId="{9B5EBC0B-4F31-482C-A032-627D20228B6C}" dt="2021-04-14T14:25:08.722" v="16573" actId="20577"/>
        <pc:sldMkLst>
          <pc:docMk/>
          <pc:sldMk cId="920792676" sldId="359"/>
        </pc:sldMkLst>
        <pc:spChg chg="mod">
          <ac:chgData name="Ben Claremon" userId="5b687ff5f561802f" providerId="LiveId" clId="{9B5EBC0B-4F31-482C-A032-627D20228B6C}" dt="2021-04-14T14:25:08.722" v="16573" actId="20577"/>
          <ac:spMkLst>
            <pc:docMk/>
            <pc:sldMk cId="920792676" sldId="359"/>
            <ac:spMk id="2" creationId="{00000000-0000-0000-0000-000000000000}"/>
          </ac:spMkLst>
        </pc:spChg>
      </pc:sldChg>
      <pc:sldChg chg="modSp add mod">
        <pc:chgData name="Ben Claremon" userId="5b687ff5f561802f" providerId="LiveId" clId="{9B5EBC0B-4F31-482C-A032-627D20228B6C}" dt="2021-04-14T14:25:22.433" v="16580" actId="20577"/>
        <pc:sldMkLst>
          <pc:docMk/>
          <pc:sldMk cId="1571534724" sldId="360"/>
        </pc:sldMkLst>
        <pc:spChg chg="mod">
          <ac:chgData name="Ben Claremon" userId="5b687ff5f561802f" providerId="LiveId" clId="{9B5EBC0B-4F31-482C-A032-627D20228B6C}" dt="2021-04-14T14:25:22.433" v="16580" actId="20577"/>
          <ac:spMkLst>
            <pc:docMk/>
            <pc:sldMk cId="1571534724" sldId="360"/>
            <ac:spMk id="2" creationId="{00000000-0000-0000-0000-000000000000}"/>
          </ac:spMkLst>
        </pc:spChg>
      </pc:sldChg>
      <pc:sldChg chg="modSp add mod">
        <pc:chgData name="Ben Claremon" userId="5b687ff5f561802f" providerId="LiveId" clId="{9B5EBC0B-4F31-482C-A032-627D20228B6C}" dt="2021-04-14T15:32:22.410" v="16786" actId="20577"/>
        <pc:sldMkLst>
          <pc:docMk/>
          <pc:sldMk cId="2003149309" sldId="361"/>
        </pc:sldMkLst>
        <pc:spChg chg="mod">
          <ac:chgData name="Ben Claremon" userId="5b687ff5f561802f" providerId="LiveId" clId="{9B5EBC0B-4F31-482C-A032-627D20228B6C}" dt="2021-04-14T15:32:22.410" v="16786" actId="20577"/>
          <ac:spMkLst>
            <pc:docMk/>
            <pc:sldMk cId="2003149309" sldId="361"/>
            <ac:spMk id="2" creationId="{00000000-0000-0000-0000-000000000000}"/>
          </ac:spMkLst>
        </pc:spChg>
      </pc:sldChg>
      <pc:sldChg chg="new del">
        <pc:chgData name="Ben Claremon" userId="5b687ff5f561802f" providerId="LiveId" clId="{9B5EBC0B-4F31-482C-A032-627D20228B6C}" dt="2021-04-14T18:41:44.955" v="16950" actId="680"/>
        <pc:sldMkLst>
          <pc:docMk/>
          <pc:sldMk cId="113843703" sldId="362"/>
        </pc:sldMkLst>
      </pc:sldChg>
      <pc:sldChg chg="addSp modSp add mod">
        <pc:chgData name="Ben Claremon" userId="5b687ff5f561802f" providerId="LiveId" clId="{9B5EBC0B-4F31-482C-A032-627D20228B6C}" dt="2021-04-18T21:54:08.987" v="17188" actId="20577"/>
        <pc:sldMkLst>
          <pc:docMk/>
          <pc:sldMk cId="3123120210" sldId="362"/>
        </pc:sldMkLst>
        <pc:spChg chg="mod">
          <ac:chgData name="Ben Claremon" userId="5b687ff5f561802f" providerId="LiveId" clId="{9B5EBC0B-4F31-482C-A032-627D20228B6C}" dt="2021-04-18T21:44:32.791" v="17000" actId="1076"/>
          <ac:spMkLst>
            <pc:docMk/>
            <pc:sldMk cId="3123120210" sldId="362"/>
            <ac:spMk id="2" creationId="{00000000-0000-0000-0000-000000000000}"/>
          </ac:spMkLst>
        </pc:spChg>
        <pc:spChg chg="add mod">
          <ac:chgData name="Ben Claremon" userId="5b687ff5f561802f" providerId="LiveId" clId="{9B5EBC0B-4F31-482C-A032-627D20228B6C}" dt="2021-04-18T21:54:08.987" v="17188" actId="20577"/>
          <ac:spMkLst>
            <pc:docMk/>
            <pc:sldMk cId="3123120210" sldId="362"/>
            <ac:spMk id="3" creationId="{ACDF1C07-74E3-4974-90C6-48332A73958B}"/>
          </ac:spMkLst>
        </pc:spChg>
      </pc:sldChg>
      <pc:sldChg chg="addSp modSp add mod">
        <pc:chgData name="Ben Claremon" userId="5b687ff5f561802f" providerId="LiveId" clId="{9B5EBC0B-4F31-482C-A032-627D20228B6C}" dt="2021-04-18T21:47:00.686" v="17060" actId="14100"/>
        <pc:sldMkLst>
          <pc:docMk/>
          <pc:sldMk cId="900372892" sldId="363"/>
        </pc:sldMkLst>
        <pc:spChg chg="mod">
          <ac:chgData name="Ben Claremon" userId="5b687ff5f561802f" providerId="LiveId" clId="{9B5EBC0B-4F31-482C-A032-627D20228B6C}" dt="2021-04-18T21:46:09.579" v="17037" actId="1076"/>
          <ac:spMkLst>
            <pc:docMk/>
            <pc:sldMk cId="900372892" sldId="363"/>
            <ac:spMk id="2" creationId="{00000000-0000-0000-0000-000000000000}"/>
          </ac:spMkLst>
        </pc:spChg>
        <pc:spChg chg="add mod">
          <ac:chgData name="Ben Claremon" userId="5b687ff5f561802f" providerId="LiveId" clId="{9B5EBC0B-4F31-482C-A032-627D20228B6C}" dt="2021-04-18T21:47:00.686" v="17060" actId="14100"/>
          <ac:spMkLst>
            <pc:docMk/>
            <pc:sldMk cId="900372892" sldId="363"/>
            <ac:spMk id="5" creationId="{FD12AB4B-11D4-43D3-9865-01671CCC6435}"/>
          </ac:spMkLst>
        </pc:spChg>
      </pc:sldChg>
      <pc:sldChg chg="addSp modSp add mod ord">
        <pc:chgData name="Ben Claremon" userId="5b687ff5f561802f" providerId="LiveId" clId="{9B5EBC0B-4F31-482C-A032-627D20228B6C}" dt="2021-04-18T21:48:15.739" v="17081" actId="108"/>
        <pc:sldMkLst>
          <pc:docMk/>
          <pc:sldMk cId="197111685" sldId="364"/>
        </pc:sldMkLst>
        <pc:spChg chg="mod">
          <ac:chgData name="Ben Claremon" userId="5b687ff5f561802f" providerId="LiveId" clId="{9B5EBC0B-4F31-482C-A032-627D20228B6C}" dt="2021-04-18T21:47:36.731" v="17061" actId="1076"/>
          <ac:spMkLst>
            <pc:docMk/>
            <pc:sldMk cId="197111685" sldId="364"/>
            <ac:spMk id="2" creationId="{00000000-0000-0000-0000-000000000000}"/>
          </ac:spMkLst>
        </pc:spChg>
        <pc:spChg chg="add mod">
          <ac:chgData name="Ben Claremon" userId="5b687ff5f561802f" providerId="LiveId" clId="{9B5EBC0B-4F31-482C-A032-627D20228B6C}" dt="2021-04-18T21:48:15.739" v="17081" actId="108"/>
          <ac:spMkLst>
            <pc:docMk/>
            <pc:sldMk cId="197111685" sldId="364"/>
            <ac:spMk id="5" creationId="{22B2F77D-D619-4C98-A3B1-FE88841E8969}"/>
          </ac:spMkLst>
        </pc:spChg>
      </pc:sldChg>
      <pc:sldChg chg="new del">
        <pc:chgData name="Ben Claremon" userId="5b687ff5f561802f" providerId="LiveId" clId="{9B5EBC0B-4F31-482C-A032-627D20228B6C}" dt="2021-04-14T18:43:01.076" v="16966" actId="47"/>
        <pc:sldMkLst>
          <pc:docMk/>
          <pc:sldMk cId="2585713581" sldId="364"/>
        </pc:sldMkLst>
      </pc:sldChg>
      <pc:sldChg chg="addSp modSp add mod ord">
        <pc:chgData name="Ben Claremon" userId="5b687ff5f561802f" providerId="LiveId" clId="{9B5EBC0B-4F31-482C-A032-627D20228B6C}" dt="2021-04-18T21:49:56.042" v="17104" actId="255"/>
        <pc:sldMkLst>
          <pc:docMk/>
          <pc:sldMk cId="381564552" sldId="365"/>
        </pc:sldMkLst>
        <pc:spChg chg="mod">
          <ac:chgData name="Ben Claremon" userId="5b687ff5f561802f" providerId="LiveId" clId="{9B5EBC0B-4F31-482C-A032-627D20228B6C}" dt="2021-04-18T21:48:49.991" v="17082" actId="1076"/>
          <ac:spMkLst>
            <pc:docMk/>
            <pc:sldMk cId="381564552" sldId="365"/>
            <ac:spMk id="2" creationId="{00000000-0000-0000-0000-000000000000}"/>
          </ac:spMkLst>
        </pc:spChg>
        <pc:spChg chg="add mod">
          <ac:chgData name="Ben Claremon" userId="5b687ff5f561802f" providerId="LiveId" clId="{9B5EBC0B-4F31-482C-A032-627D20228B6C}" dt="2021-04-18T21:49:56.042" v="17104" actId="255"/>
          <ac:spMkLst>
            <pc:docMk/>
            <pc:sldMk cId="381564552" sldId="365"/>
            <ac:spMk id="5" creationId="{38F4F00B-6C9E-4161-841F-33A02953B00E}"/>
          </ac:spMkLst>
        </pc:spChg>
      </pc:sldChg>
      <pc:sldChg chg="addSp modSp add mod">
        <pc:chgData name="Ben Claremon" userId="5b687ff5f561802f" providerId="LiveId" clId="{9B5EBC0B-4F31-482C-A032-627D20228B6C}" dt="2021-04-18T21:51:06.083" v="17130" actId="20577"/>
        <pc:sldMkLst>
          <pc:docMk/>
          <pc:sldMk cId="2043771765" sldId="366"/>
        </pc:sldMkLst>
        <pc:spChg chg="mod">
          <ac:chgData name="Ben Claremon" userId="5b687ff5f561802f" providerId="LiveId" clId="{9B5EBC0B-4F31-482C-A032-627D20228B6C}" dt="2021-04-18T21:50:16.748" v="17105" actId="1076"/>
          <ac:spMkLst>
            <pc:docMk/>
            <pc:sldMk cId="2043771765" sldId="366"/>
            <ac:spMk id="2" creationId="{00000000-0000-0000-0000-000000000000}"/>
          </ac:spMkLst>
        </pc:spChg>
        <pc:spChg chg="add mod">
          <ac:chgData name="Ben Claremon" userId="5b687ff5f561802f" providerId="LiveId" clId="{9B5EBC0B-4F31-482C-A032-627D20228B6C}" dt="2021-04-18T21:51:06.083" v="17130" actId="20577"/>
          <ac:spMkLst>
            <pc:docMk/>
            <pc:sldMk cId="2043771765" sldId="366"/>
            <ac:spMk id="3" creationId="{D9A085A0-8591-4BDB-8F1A-BF0412752618}"/>
          </ac:spMkLst>
        </pc:spChg>
      </pc:sldChg>
      <pc:sldChg chg="addSp modSp add mod">
        <pc:chgData name="Ben Claremon" userId="5b687ff5f561802f" providerId="LiveId" clId="{9B5EBC0B-4F31-482C-A032-627D20228B6C}" dt="2021-04-18T21:52:45.651" v="17157" actId="1076"/>
        <pc:sldMkLst>
          <pc:docMk/>
          <pc:sldMk cId="2911264206" sldId="367"/>
        </pc:sldMkLst>
        <pc:spChg chg="mod">
          <ac:chgData name="Ben Claremon" userId="5b687ff5f561802f" providerId="LiveId" clId="{9B5EBC0B-4F31-482C-A032-627D20228B6C}" dt="2021-04-18T21:51:26.353" v="17131" actId="1076"/>
          <ac:spMkLst>
            <pc:docMk/>
            <pc:sldMk cId="2911264206" sldId="367"/>
            <ac:spMk id="2" creationId="{00000000-0000-0000-0000-000000000000}"/>
          </ac:spMkLst>
        </pc:spChg>
        <pc:spChg chg="add mod">
          <ac:chgData name="Ben Claremon" userId="5b687ff5f561802f" providerId="LiveId" clId="{9B5EBC0B-4F31-482C-A032-627D20228B6C}" dt="2021-04-18T21:52:45.651" v="17157" actId="1076"/>
          <ac:spMkLst>
            <pc:docMk/>
            <pc:sldMk cId="2911264206" sldId="367"/>
            <ac:spMk id="3" creationId="{C0967A65-EA2A-4541-BF30-E46D107FDBF2}"/>
          </ac:spMkLst>
        </pc:spChg>
      </pc:sldChg>
      <pc:sldChg chg="addSp modSp add mod">
        <pc:chgData name="Ben Claremon" userId="5b687ff5f561802f" providerId="LiveId" clId="{9B5EBC0B-4F31-482C-A032-627D20228B6C}" dt="2021-04-18T21:53:46.166" v="17178" actId="1076"/>
        <pc:sldMkLst>
          <pc:docMk/>
          <pc:sldMk cId="894518236" sldId="368"/>
        </pc:sldMkLst>
        <pc:spChg chg="mod">
          <ac:chgData name="Ben Claremon" userId="5b687ff5f561802f" providerId="LiveId" clId="{9B5EBC0B-4F31-482C-A032-627D20228B6C}" dt="2021-04-18T21:52:15.211" v="17148" actId="1076"/>
          <ac:spMkLst>
            <pc:docMk/>
            <pc:sldMk cId="894518236" sldId="368"/>
            <ac:spMk id="2" creationId="{00000000-0000-0000-0000-000000000000}"/>
          </ac:spMkLst>
        </pc:spChg>
        <pc:spChg chg="add mod">
          <ac:chgData name="Ben Claremon" userId="5b687ff5f561802f" providerId="LiveId" clId="{9B5EBC0B-4F31-482C-A032-627D20228B6C}" dt="2021-04-18T21:53:46.166" v="17178" actId="1076"/>
          <ac:spMkLst>
            <pc:docMk/>
            <pc:sldMk cId="894518236" sldId="368"/>
            <ac:spMk id="3" creationId="{598899D6-9410-46D2-B8CF-629818BB17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6A32DF-7685-48D9-8610-363D173B801B}" type="datetimeFigureOut">
              <a:rPr lang="en-US" smtClean="0"/>
              <a:t>4/18/2021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4012A1-76E3-48AE-B2A4-D4B29B48F28F}" type="slidenum">
              <a:rPr lang="en-US" smtClean="0"/>
              <a:t>‹#›</a:t>
            </a:fld>
            <a:endParaRPr lang="en-US"/>
          </a:p>
        </p:txBody>
      </p:sp>
    </p:spTree>
    <p:extLst>
      <p:ext uri="{BB962C8B-B14F-4D97-AF65-F5344CB8AC3E}">
        <p14:creationId xmlns:p14="http://schemas.microsoft.com/office/powerpoint/2010/main" val="2389744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3A22C-1E6E-4A03-8EC8-564A81EEF3AE}" type="datetimeFigureOut">
              <a:rPr lang="en-US" smtClean="0"/>
              <a:t>4/18/2021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C49817-EEFB-4D6B-BE9D-DFC2AB4D1953}" type="slidenum">
              <a:rPr lang="en-US" smtClean="0"/>
              <a:t>‹#›</a:t>
            </a:fld>
            <a:endParaRPr lang="en-US"/>
          </a:p>
        </p:txBody>
      </p:sp>
    </p:spTree>
    <p:extLst>
      <p:ext uri="{BB962C8B-B14F-4D97-AF65-F5344CB8AC3E}">
        <p14:creationId xmlns:p14="http://schemas.microsoft.com/office/powerpoint/2010/main" val="213320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C49817-EEFB-4D6B-BE9D-DFC2AB4D1953}" type="slidenum">
              <a:rPr lang="en-US" smtClean="0"/>
              <a:t>1</a:t>
            </a:fld>
            <a:endParaRPr lang="en-US" dirty="0"/>
          </a:p>
        </p:txBody>
      </p:sp>
    </p:spTree>
    <p:extLst>
      <p:ext uri="{BB962C8B-B14F-4D97-AF65-F5344CB8AC3E}">
        <p14:creationId xmlns:p14="http://schemas.microsoft.com/office/powerpoint/2010/main" val="1619336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10</a:t>
            </a:fld>
            <a:endParaRPr lang="en-US"/>
          </a:p>
        </p:txBody>
      </p:sp>
    </p:spTree>
    <p:extLst>
      <p:ext uri="{BB962C8B-B14F-4D97-AF65-F5344CB8AC3E}">
        <p14:creationId xmlns:p14="http://schemas.microsoft.com/office/powerpoint/2010/main" val="362339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11</a:t>
            </a:fld>
            <a:endParaRPr lang="en-US"/>
          </a:p>
        </p:txBody>
      </p:sp>
    </p:spTree>
    <p:extLst>
      <p:ext uri="{BB962C8B-B14F-4D97-AF65-F5344CB8AC3E}">
        <p14:creationId xmlns:p14="http://schemas.microsoft.com/office/powerpoint/2010/main" val="1192649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12</a:t>
            </a:fld>
            <a:endParaRPr lang="en-US"/>
          </a:p>
        </p:txBody>
      </p:sp>
    </p:spTree>
    <p:extLst>
      <p:ext uri="{BB962C8B-B14F-4D97-AF65-F5344CB8AC3E}">
        <p14:creationId xmlns:p14="http://schemas.microsoft.com/office/powerpoint/2010/main" val="2188092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13</a:t>
            </a:fld>
            <a:endParaRPr lang="en-US"/>
          </a:p>
        </p:txBody>
      </p:sp>
    </p:spTree>
    <p:extLst>
      <p:ext uri="{BB962C8B-B14F-4D97-AF65-F5344CB8AC3E}">
        <p14:creationId xmlns:p14="http://schemas.microsoft.com/office/powerpoint/2010/main" val="1194782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14</a:t>
            </a:fld>
            <a:endParaRPr lang="en-US"/>
          </a:p>
        </p:txBody>
      </p:sp>
    </p:spTree>
    <p:extLst>
      <p:ext uri="{BB962C8B-B14F-4D97-AF65-F5344CB8AC3E}">
        <p14:creationId xmlns:p14="http://schemas.microsoft.com/office/powerpoint/2010/main" val="40524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15</a:t>
            </a:fld>
            <a:endParaRPr lang="en-US"/>
          </a:p>
        </p:txBody>
      </p:sp>
    </p:spTree>
    <p:extLst>
      <p:ext uri="{BB962C8B-B14F-4D97-AF65-F5344CB8AC3E}">
        <p14:creationId xmlns:p14="http://schemas.microsoft.com/office/powerpoint/2010/main" val="2271419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16</a:t>
            </a:fld>
            <a:endParaRPr lang="en-US"/>
          </a:p>
        </p:txBody>
      </p:sp>
    </p:spTree>
    <p:extLst>
      <p:ext uri="{BB962C8B-B14F-4D97-AF65-F5344CB8AC3E}">
        <p14:creationId xmlns:p14="http://schemas.microsoft.com/office/powerpoint/2010/main" val="3015521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17</a:t>
            </a:fld>
            <a:endParaRPr lang="en-US"/>
          </a:p>
        </p:txBody>
      </p:sp>
    </p:spTree>
    <p:extLst>
      <p:ext uri="{BB962C8B-B14F-4D97-AF65-F5344CB8AC3E}">
        <p14:creationId xmlns:p14="http://schemas.microsoft.com/office/powerpoint/2010/main" val="3038569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18</a:t>
            </a:fld>
            <a:endParaRPr lang="en-US"/>
          </a:p>
        </p:txBody>
      </p:sp>
    </p:spTree>
    <p:extLst>
      <p:ext uri="{BB962C8B-B14F-4D97-AF65-F5344CB8AC3E}">
        <p14:creationId xmlns:p14="http://schemas.microsoft.com/office/powerpoint/2010/main" val="4234446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19</a:t>
            </a:fld>
            <a:endParaRPr lang="en-US"/>
          </a:p>
        </p:txBody>
      </p:sp>
    </p:spTree>
    <p:extLst>
      <p:ext uri="{BB962C8B-B14F-4D97-AF65-F5344CB8AC3E}">
        <p14:creationId xmlns:p14="http://schemas.microsoft.com/office/powerpoint/2010/main" val="417775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C49817-EEFB-4D6B-BE9D-DFC2AB4D1953}" type="slidenum">
              <a:rPr lang="en-US" smtClean="0"/>
              <a:t>2</a:t>
            </a:fld>
            <a:endParaRPr lang="en-US" dirty="0"/>
          </a:p>
        </p:txBody>
      </p:sp>
    </p:spTree>
    <p:extLst>
      <p:ext uri="{BB962C8B-B14F-4D97-AF65-F5344CB8AC3E}">
        <p14:creationId xmlns:p14="http://schemas.microsoft.com/office/powerpoint/2010/main" val="4043419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20</a:t>
            </a:fld>
            <a:endParaRPr lang="en-US"/>
          </a:p>
        </p:txBody>
      </p:sp>
    </p:spTree>
    <p:extLst>
      <p:ext uri="{BB962C8B-B14F-4D97-AF65-F5344CB8AC3E}">
        <p14:creationId xmlns:p14="http://schemas.microsoft.com/office/powerpoint/2010/main" val="1316044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21</a:t>
            </a:fld>
            <a:endParaRPr lang="en-US"/>
          </a:p>
        </p:txBody>
      </p:sp>
    </p:spTree>
    <p:extLst>
      <p:ext uri="{BB962C8B-B14F-4D97-AF65-F5344CB8AC3E}">
        <p14:creationId xmlns:p14="http://schemas.microsoft.com/office/powerpoint/2010/main" val="3225002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22</a:t>
            </a:fld>
            <a:endParaRPr lang="en-US"/>
          </a:p>
        </p:txBody>
      </p:sp>
    </p:spTree>
    <p:extLst>
      <p:ext uri="{BB962C8B-B14F-4D97-AF65-F5344CB8AC3E}">
        <p14:creationId xmlns:p14="http://schemas.microsoft.com/office/powerpoint/2010/main" val="2334473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23</a:t>
            </a:fld>
            <a:endParaRPr lang="en-US"/>
          </a:p>
        </p:txBody>
      </p:sp>
    </p:spTree>
    <p:extLst>
      <p:ext uri="{BB962C8B-B14F-4D97-AF65-F5344CB8AC3E}">
        <p14:creationId xmlns:p14="http://schemas.microsoft.com/office/powerpoint/2010/main" val="37750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24</a:t>
            </a:fld>
            <a:endParaRPr lang="en-US"/>
          </a:p>
        </p:txBody>
      </p:sp>
    </p:spTree>
    <p:extLst>
      <p:ext uri="{BB962C8B-B14F-4D97-AF65-F5344CB8AC3E}">
        <p14:creationId xmlns:p14="http://schemas.microsoft.com/office/powerpoint/2010/main" val="3696260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25</a:t>
            </a:fld>
            <a:endParaRPr lang="en-US"/>
          </a:p>
        </p:txBody>
      </p:sp>
    </p:spTree>
    <p:extLst>
      <p:ext uri="{BB962C8B-B14F-4D97-AF65-F5344CB8AC3E}">
        <p14:creationId xmlns:p14="http://schemas.microsoft.com/office/powerpoint/2010/main" val="207705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26</a:t>
            </a:fld>
            <a:endParaRPr lang="en-US"/>
          </a:p>
        </p:txBody>
      </p:sp>
    </p:spTree>
    <p:extLst>
      <p:ext uri="{BB962C8B-B14F-4D97-AF65-F5344CB8AC3E}">
        <p14:creationId xmlns:p14="http://schemas.microsoft.com/office/powerpoint/2010/main" val="400453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27</a:t>
            </a:fld>
            <a:endParaRPr lang="en-US"/>
          </a:p>
        </p:txBody>
      </p:sp>
    </p:spTree>
    <p:extLst>
      <p:ext uri="{BB962C8B-B14F-4D97-AF65-F5344CB8AC3E}">
        <p14:creationId xmlns:p14="http://schemas.microsoft.com/office/powerpoint/2010/main" val="911990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38</a:t>
            </a:fld>
            <a:endParaRPr lang="en-US"/>
          </a:p>
        </p:txBody>
      </p:sp>
    </p:spTree>
    <p:extLst>
      <p:ext uri="{BB962C8B-B14F-4D97-AF65-F5344CB8AC3E}">
        <p14:creationId xmlns:p14="http://schemas.microsoft.com/office/powerpoint/2010/main" val="2989461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40</a:t>
            </a:fld>
            <a:endParaRPr lang="en-US"/>
          </a:p>
        </p:txBody>
      </p:sp>
    </p:spTree>
    <p:extLst>
      <p:ext uri="{BB962C8B-B14F-4D97-AF65-F5344CB8AC3E}">
        <p14:creationId xmlns:p14="http://schemas.microsoft.com/office/powerpoint/2010/main" val="276421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heavy presentation but can be used as a checklist</a:t>
            </a:r>
          </a:p>
        </p:txBody>
      </p:sp>
      <p:sp>
        <p:nvSpPr>
          <p:cNvPr id="4" name="Slide Number Placeholder 3"/>
          <p:cNvSpPr>
            <a:spLocks noGrp="1"/>
          </p:cNvSpPr>
          <p:nvPr>
            <p:ph type="sldNum" sz="quarter" idx="5"/>
          </p:nvPr>
        </p:nvSpPr>
        <p:spPr/>
        <p:txBody>
          <a:bodyPr/>
          <a:lstStyle/>
          <a:p>
            <a:fld id="{99C49817-EEFB-4D6B-BE9D-DFC2AB4D1953}" type="slidenum">
              <a:rPr lang="en-US" smtClean="0"/>
              <a:t>3</a:t>
            </a:fld>
            <a:endParaRPr lang="en-US"/>
          </a:p>
        </p:txBody>
      </p:sp>
    </p:spTree>
    <p:extLst>
      <p:ext uri="{BB962C8B-B14F-4D97-AF65-F5344CB8AC3E}">
        <p14:creationId xmlns:p14="http://schemas.microsoft.com/office/powerpoint/2010/main" val="3000426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43</a:t>
            </a:fld>
            <a:endParaRPr lang="en-US"/>
          </a:p>
        </p:txBody>
      </p:sp>
    </p:spTree>
    <p:extLst>
      <p:ext uri="{BB962C8B-B14F-4D97-AF65-F5344CB8AC3E}">
        <p14:creationId xmlns:p14="http://schemas.microsoft.com/office/powerpoint/2010/main" val="3086735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47</a:t>
            </a:fld>
            <a:endParaRPr lang="en-US"/>
          </a:p>
        </p:txBody>
      </p:sp>
    </p:spTree>
    <p:extLst>
      <p:ext uri="{BB962C8B-B14F-4D97-AF65-F5344CB8AC3E}">
        <p14:creationId xmlns:p14="http://schemas.microsoft.com/office/powerpoint/2010/main" val="338499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4</a:t>
            </a:fld>
            <a:endParaRPr lang="en-US"/>
          </a:p>
        </p:txBody>
      </p:sp>
    </p:spTree>
    <p:extLst>
      <p:ext uri="{BB962C8B-B14F-4D97-AF65-F5344CB8AC3E}">
        <p14:creationId xmlns:p14="http://schemas.microsoft.com/office/powerpoint/2010/main" val="313525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5</a:t>
            </a:fld>
            <a:endParaRPr lang="en-US"/>
          </a:p>
        </p:txBody>
      </p:sp>
    </p:spTree>
    <p:extLst>
      <p:ext uri="{BB962C8B-B14F-4D97-AF65-F5344CB8AC3E}">
        <p14:creationId xmlns:p14="http://schemas.microsoft.com/office/powerpoint/2010/main" val="3213003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6</a:t>
            </a:fld>
            <a:endParaRPr lang="en-US"/>
          </a:p>
        </p:txBody>
      </p:sp>
    </p:spTree>
    <p:extLst>
      <p:ext uri="{BB962C8B-B14F-4D97-AF65-F5344CB8AC3E}">
        <p14:creationId xmlns:p14="http://schemas.microsoft.com/office/powerpoint/2010/main" val="207779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C49817-EEFB-4D6B-BE9D-DFC2AB4D1953}" type="slidenum">
              <a:rPr lang="en-US" smtClean="0"/>
              <a:t>7</a:t>
            </a:fld>
            <a:endParaRPr lang="en-US"/>
          </a:p>
        </p:txBody>
      </p:sp>
    </p:spTree>
    <p:extLst>
      <p:ext uri="{BB962C8B-B14F-4D97-AF65-F5344CB8AC3E}">
        <p14:creationId xmlns:p14="http://schemas.microsoft.com/office/powerpoint/2010/main" val="134338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8</a:t>
            </a:fld>
            <a:endParaRPr lang="en-US"/>
          </a:p>
        </p:txBody>
      </p:sp>
    </p:spTree>
    <p:extLst>
      <p:ext uri="{BB962C8B-B14F-4D97-AF65-F5344CB8AC3E}">
        <p14:creationId xmlns:p14="http://schemas.microsoft.com/office/powerpoint/2010/main" val="277792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49817-EEFB-4D6B-BE9D-DFC2AB4D1953}" type="slidenum">
              <a:rPr lang="en-US" smtClean="0"/>
              <a:t>9</a:t>
            </a:fld>
            <a:endParaRPr lang="en-US"/>
          </a:p>
        </p:txBody>
      </p:sp>
    </p:spTree>
    <p:extLst>
      <p:ext uri="{BB962C8B-B14F-4D97-AF65-F5344CB8AC3E}">
        <p14:creationId xmlns:p14="http://schemas.microsoft.com/office/powerpoint/2010/main" val="169875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B6B464-B66C-4EDA-B6E1-5D95E0B534E8}" type="datetime1">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233483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F074B5-037A-42D8-B516-F848C7EEB582}" type="datetime1">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3956424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B830951-6995-4D6F-8412-98F8691E8C33}" type="datetime1">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2608821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473B52A-33F7-4142-A4FC-A55B159370E5}" type="datetime1">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662-33D0-4F66-8868-D27D3AE0901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81174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81E195-3A81-4C2E-BD89-60FDA8675420}" type="datetime1">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94771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43205A-70DA-41F4-AA46-4DF6EB11DE87}" type="datetime1">
              <a:rPr lang="en-US" smtClean="0"/>
              <a:t>4/18/2021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217008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AE935A-84CD-48C6-A77B-AA0F81345A1C}" type="datetime1">
              <a:rPr lang="en-US" smtClean="0"/>
              <a:t>4/18/2021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1344744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34BA9C-2813-4AEC-B00C-A4F4B140940E}" type="datetime1">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174830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10E3B-A089-42CB-88E6-9ED25C054AEA}" type="datetime1">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268952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5F0659F-9407-4AF3-ADD6-1BAF019D7BE7}" type="datetime1">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152398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8BF72-DE99-4C22-8A20-361773E699CA}" type="datetime1">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376321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AE6E3E-3403-4722-8B28-75952DD43226}" type="datetime1">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68079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3FA3-705B-4DCD-B8C5-C078A5F0F3F0}" type="datetime1">
              <a:rPr lang="en-US" smtClean="0"/>
              <a:t>4/18/2021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302949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15997FF-40EB-441D-96DA-1DC7514492B2}" type="datetime1">
              <a:rPr lang="en-US" smtClean="0"/>
              <a:t>4/18/2021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409148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33BB7C6-E8C5-46E8-AC2B-1A68F3710FC9}" type="datetime1">
              <a:rPr lang="en-US" smtClean="0"/>
              <a:t>4/18/2021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305117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FCD65C4-49DD-4751-98A6-1B568B5BABE8}" type="datetime1">
              <a:rPr lang="en-US" smtClean="0"/>
              <a:t>4/18/2021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122269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DE2DA2-06B5-42A4-912A-E88602AD8377}" type="datetime1">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AD662-33D0-4F66-8868-D27D3AE0901A}" type="slidenum">
              <a:rPr lang="en-US" smtClean="0"/>
              <a:t>‹#›</a:t>
            </a:fld>
            <a:endParaRPr lang="en-US"/>
          </a:p>
        </p:txBody>
      </p:sp>
    </p:spTree>
    <p:extLst>
      <p:ext uri="{BB962C8B-B14F-4D97-AF65-F5344CB8AC3E}">
        <p14:creationId xmlns:p14="http://schemas.microsoft.com/office/powerpoint/2010/main" val="389941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8000">
              <a:schemeClr val="bg1">
                <a:lumMod val="85000"/>
                <a:lumOff val="15000"/>
              </a:schemeClr>
            </a:gs>
            <a:gs pos="0">
              <a:srgbClr val="009DA5"/>
            </a:gs>
            <a:gs pos="100000">
              <a:srgbClr val="009DA5"/>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EA29C83-3927-4E22-80BF-5EE6812E2B45}" type="datetime1">
              <a:rPr lang="en-US" smtClean="0"/>
              <a:t>4/18/2021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D3AD662-33D0-4F66-8868-D27D3AE0901A}" type="slidenum">
              <a:rPr lang="en-US" smtClean="0"/>
              <a:t>‹#›</a:t>
            </a:fld>
            <a:endParaRPr lang="en-US"/>
          </a:p>
        </p:txBody>
      </p:sp>
    </p:spTree>
    <p:extLst>
      <p:ext uri="{BB962C8B-B14F-4D97-AF65-F5344CB8AC3E}">
        <p14:creationId xmlns:p14="http://schemas.microsoft.com/office/powerpoint/2010/main" val="4163740144"/>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people.stern.nyu.edu/adamodar/pdfiles/country/narrative&amp;number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theinvestorspodcast.com/episodes/common-sense-investing-w-joel-greenblat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bclaremon@covestreetcapita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6832" y="1306286"/>
            <a:ext cx="8707069" cy="2094575"/>
          </a:xfrm>
          <a:effectLst>
            <a:outerShdw blurRad="50800" dist="38100" dir="5400000" algn="t" rotWithShape="0">
              <a:prstClr val="black">
                <a:alpha val="40000"/>
              </a:prstClr>
            </a:outerShdw>
          </a:effectLst>
        </p:spPr>
        <p:txBody>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The 48 Hour </a:t>
            </a:r>
            <a:br>
              <a:rPr lang="en-US" sz="4800" dirty="0">
                <a:latin typeface="Tahoma" panose="020B0604030504040204" pitchFamily="34" charset="0"/>
                <a:ea typeface="Tahoma" panose="020B0604030504040204" pitchFamily="34" charset="0"/>
                <a:cs typeface="Tahoma" panose="020B0604030504040204" pitchFamily="34" charset="0"/>
              </a:rPr>
            </a:br>
            <a:r>
              <a:rPr lang="en-US" sz="4800" dirty="0">
                <a:latin typeface="Tahoma" panose="020B0604030504040204" pitchFamily="34" charset="0"/>
                <a:ea typeface="Tahoma" panose="020B0604030504040204" pitchFamily="34" charset="0"/>
                <a:cs typeface="Tahoma" panose="020B0604030504040204" pitchFamily="34" charset="0"/>
              </a:rPr>
              <a:t>Investment Process</a:t>
            </a:r>
          </a:p>
        </p:txBody>
      </p:sp>
      <p:sp>
        <p:nvSpPr>
          <p:cNvPr id="3" name="Subtitle 2"/>
          <p:cNvSpPr>
            <a:spLocks noGrp="1"/>
          </p:cNvSpPr>
          <p:nvPr>
            <p:ph type="subTitle" idx="1"/>
          </p:nvPr>
        </p:nvSpPr>
        <p:spPr>
          <a:xfrm>
            <a:off x="1598243" y="4088423"/>
            <a:ext cx="8825658" cy="1572543"/>
          </a:xfrm>
        </p:spPr>
        <p:txBody>
          <a:bodyPr>
            <a:normAutofit fontScale="92500" lnSpcReduction="10000"/>
          </a:bodyPr>
          <a:lstStyle/>
          <a:p>
            <a:pPr algn="ctr"/>
            <a:r>
              <a:rPr lang="en-US" b="1" dirty="0"/>
              <a:t>Ben claremon</a:t>
            </a:r>
          </a:p>
          <a:p>
            <a:pPr algn="ctr"/>
            <a:r>
              <a:rPr lang="en-US" b="1" dirty="0"/>
              <a:t>Principal &amp; Portfolio Manager</a:t>
            </a:r>
          </a:p>
          <a:p>
            <a:pPr algn="ctr"/>
            <a:r>
              <a:rPr lang="en-US" b="1" dirty="0"/>
              <a:t>Cove Street Capital</a:t>
            </a:r>
          </a:p>
          <a:p>
            <a:pPr algn="ctr"/>
            <a:r>
              <a:rPr lang="en-US" b="1" dirty="0">
                <a:solidFill>
                  <a:schemeClr val="tx1"/>
                </a:solidFill>
              </a:rPr>
              <a:t>April 2021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155" y="5660966"/>
            <a:ext cx="831834" cy="831834"/>
          </a:xfrm>
          <a:prstGeom prst="rect">
            <a:avLst/>
          </a:prstGeom>
        </p:spPr>
      </p:pic>
    </p:spTree>
    <p:extLst>
      <p:ext uri="{BB962C8B-B14F-4D97-AF65-F5344CB8AC3E}">
        <p14:creationId xmlns:p14="http://schemas.microsoft.com/office/powerpoint/2010/main" val="106616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95729"/>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New project at work scenario</a:t>
            </a:r>
          </a:p>
        </p:txBody>
      </p:sp>
      <p:sp>
        <p:nvSpPr>
          <p:cNvPr id="3" name="Content Placeholder 2"/>
          <p:cNvSpPr>
            <a:spLocks noGrp="1"/>
          </p:cNvSpPr>
          <p:nvPr>
            <p:ph idx="1"/>
          </p:nvPr>
        </p:nvSpPr>
        <p:spPr>
          <a:xfrm>
            <a:off x="1054199" y="1239996"/>
            <a:ext cx="8946541" cy="5237459"/>
          </a:xfrm>
        </p:spPr>
        <p:txBody>
          <a:bodyPr>
            <a:normAutofit fontScale="77500" lnSpcReduction="20000"/>
          </a:bodyPr>
          <a:lstStyle/>
          <a:p>
            <a:r>
              <a:rPr lang="en-US" sz="3200" dirty="0">
                <a:latin typeface="Tahoma" panose="020B0604030504040204" pitchFamily="34" charset="0"/>
                <a:ea typeface="Tahoma" panose="020B0604030504040204" pitchFamily="34" charset="0"/>
                <a:cs typeface="Tahoma" panose="020B0604030504040204" pitchFamily="34" charset="0"/>
              </a:rPr>
              <a:t>What is your boss looking for?</a:t>
            </a:r>
          </a:p>
          <a:p>
            <a:pPr lvl="1"/>
            <a:r>
              <a:rPr lang="en-US" sz="3000" dirty="0">
                <a:latin typeface="Tahoma" panose="020B0604030504040204" pitchFamily="34" charset="0"/>
                <a:ea typeface="Tahoma" panose="020B0604030504040204" pitchFamily="34" charset="0"/>
                <a:cs typeface="Tahoma" panose="020B0604030504040204" pitchFamily="34" charset="0"/>
              </a:rPr>
              <a:t>Not looking for a full analysis/model/recommendation</a:t>
            </a:r>
          </a:p>
          <a:p>
            <a:pPr lvl="2"/>
            <a:r>
              <a:rPr lang="en-US" sz="2800" dirty="0">
                <a:latin typeface="Tahoma" panose="020B0604030504040204" pitchFamily="34" charset="0"/>
                <a:ea typeface="Tahoma" panose="020B0604030504040204" pitchFamily="34" charset="0"/>
                <a:cs typeface="Tahoma" panose="020B0604030504040204" pitchFamily="34" charset="0"/>
              </a:rPr>
              <a:t>If they are looking for a recommendation =&gt; red flag?</a:t>
            </a:r>
          </a:p>
          <a:p>
            <a:pPr lvl="1"/>
            <a:r>
              <a:rPr lang="en-US" sz="3000" dirty="0">
                <a:latin typeface="Tahoma" panose="020B0604030504040204" pitchFamily="34" charset="0"/>
                <a:ea typeface="Tahoma" panose="020B0604030504040204" pitchFamily="34" charset="0"/>
                <a:cs typeface="Tahoma" panose="020B0604030504040204" pitchFamily="34" charset="0"/>
              </a:rPr>
              <a:t>Should we spend more time on this company?</a:t>
            </a:r>
          </a:p>
          <a:p>
            <a:pPr lvl="1"/>
            <a:r>
              <a:rPr lang="en-US" sz="3000" dirty="0">
                <a:latin typeface="Tahoma" panose="020B0604030504040204" pitchFamily="34" charset="0"/>
                <a:ea typeface="Tahoma" panose="020B0604030504040204" pitchFamily="34" charset="0"/>
                <a:cs typeface="Tahoma" panose="020B0604030504040204" pitchFamily="34" charset="0"/>
              </a:rPr>
              <a:t>Is this a Buffett or a Graham stock?</a:t>
            </a:r>
          </a:p>
          <a:p>
            <a:pPr lvl="1"/>
            <a:r>
              <a:rPr lang="en-US" sz="3000" dirty="0">
                <a:latin typeface="Tahoma" panose="020B0604030504040204" pitchFamily="34" charset="0"/>
                <a:ea typeface="Tahoma" panose="020B0604030504040204" pitchFamily="34" charset="0"/>
                <a:cs typeface="Tahoma" panose="020B0604030504040204" pitchFamily="34" charset="0"/>
              </a:rPr>
              <a:t>Do we have the internal ability to develop an edge?</a:t>
            </a:r>
          </a:p>
          <a:p>
            <a:pPr lvl="1"/>
            <a:r>
              <a:rPr lang="en-US" sz="3000" dirty="0">
                <a:latin typeface="Tahoma" panose="020B0604030504040204" pitchFamily="34" charset="0"/>
                <a:ea typeface="Tahoma" panose="020B0604030504040204" pitchFamily="34" charset="0"/>
                <a:cs typeface="Tahoma" panose="020B0604030504040204" pitchFamily="34" charset="0"/>
              </a:rPr>
              <a:t>Is this the kind/type of company we invest in?</a:t>
            </a:r>
          </a:p>
          <a:p>
            <a:pPr lvl="1"/>
            <a:r>
              <a:rPr lang="en-US" sz="3000" dirty="0">
                <a:latin typeface="Tahoma" panose="020B0604030504040204" pitchFamily="34" charset="0"/>
                <a:ea typeface="Tahoma" panose="020B0604030504040204" pitchFamily="34" charset="0"/>
                <a:cs typeface="Tahoma" panose="020B0604030504040204" pitchFamily="34" charset="0"/>
              </a:rPr>
              <a:t>What other research outlets are there for us?</a:t>
            </a:r>
          </a:p>
          <a:p>
            <a:pPr lvl="1"/>
            <a:r>
              <a:rPr lang="en-US" sz="3000" dirty="0">
                <a:latin typeface="Tahoma" panose="020B0604030504040204" pitchFamily="34" charset="0"/>
                <a:ea typeface="Tahoma" panose="020B0604030504040204" pitchFamily="34" charset="0"/>
                <a:cs typeface="Tahoma" panose="020B0604030504040204" pitchFamily="34" charset="0"/>
              </a:rPr>
              <a:t>Want you to think like a PM—how would this stock fit into a portfolio?</a:t>
            </a:r>
          </a:p>
          <a:p>
            <a:r>
              <a:rPr lang="en-US" sz="3200" dirty="0">
                <a:latin typeface="Tahoma" panose="020B0604030504040204" pitchFamily="34" charset="0"/>
                <a:ea typeface="Tahoma" panose="020B0604030504040204" pitchFamily="34" charset="0"/>
                <a:cs typeface="Tahoma" panose="020B0604030504040204" pitchFamily="34" charset="0"/>
              </a:rPr>
              <a:t>Business, value, people is a great framework from which to start</a:t>
            </a:r>
          </a:p>
          <a:p>
            <a:r>
              <a:rPr lang="en-US" sz="3200" dirty="0">
                <a:latin typeface="Tahoma" panose="020B0604030504040204" pitchFamily="34" charset="0"/>
                <a:ea typeface="Tahoma" panose="020B0604030504040204" pitchFamily="34" charset="0"/>
                <a:cs typeface="Tahoma" panose="020B0604030504040204" pitchFamily="34" charset="0"/>
              </a:rPr>
              <a:t>Thoughtfulness &gt; Precision; Curiosity &gt; Certainty</a:t>
            </a: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10</a:t>
            </a:fld>
            <a:endParaRPr lang="en-US"/>
          </a:p>
        </p:txBody>
      </p:sp>
    </p:spTree>
    <p:extLst>
      <p:ext uri="{BB962C8B-B14F-4D97-AF65-F5344CB8AC3E}">
        <p14:creationId xmlns:p14="http://schemas.microsoft.com/office/powerpoint/2010/main" val="1774246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09" y="786721"/>
            <a:ext cx="9861276" cy="1400530"/>
          </a:xfrm>
        </p:spPr>
        <p:txBody>
          <a:bodyPr/>
          <a:lstStyle/>
          <a:p>
            <a:pPr algn="ctr"/>
            <a:r>
              <a:rPr lang="en-US" sz="7200"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Poll # 2</a:t>
            </a:r>
          </a:p>
        </p:txBody>
      </p:sp>
      <p:sp>
        <p:nvSpPr>
          <p:cNvPr id="4" name="Slide Number Placeholder 3"/>
          <p:cNvSpPr>
            <a:spLocks noGrp="1"/>
          </p:cNvSpPr>
          <p:nvPr>
            <p:ph type="sldNum" sz="quarter" idx="12"/>
          </p:nvPr>
        </p:nvSpPr>
        <p:spPr/>
        <p:txBody>
          <a:bodyPr/>
          <a:lstStyle/>
          <a:p>
            <a:fld id="{FD3AD662-33D0-4F66-8868-D27D3AE0901A}" type="slidenum">
              <a:rPr lang="en-US" smtClean="0"/>
              <a:t>11</a:t>
            </a:fld>
            <a:endParaRPr lang="en-US"/>
          </a:p>
        </p:txBody>
      </p:sp>
      <p:sp>
        <p:nvSpPr>
          <p:cNvPr id="5" name="Rectangle 4">
            <a:extLst>
              <a:ext uri="{FF2B5EF4-FFF2-40B4-BE49-F238E27FC236}">
                <a16:creationId xmlns:a16="http://schemas.microsoft.com/office/drawing/2014/main" id="{FD12AB4B-11D4-43D3-9865-01671CCC6435}"/>
              </a:ext>
            </a:extLst>
          </p:cNvPr>
          <p:cNvSpPr/>
          <p:nvPr/>
        </p:nvSpPr>
        <p:spPr>
          <a:xfrm>
            <a:off x="1794122" y="2080102"/>
            <a:ext cx="9321040" cy="1938992"/>
          </a:xfrm>
          <a:prstGeom prst="rect">
            <a:avLst/>
          </a:prstGeom>
        </p:spPr>
        <p:txBody>
          <a:bodyPr wrap="square">
            <a:spAutoFit/>
          </a:bodyPr>
          <a:lstStyle/>
          <a:p>
            <a:pPr>
              <a:spcBef>
                <a:spcPct val="0"/>
              </a:spcBef>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On which of these topics do you think you should start your analysis? </a:t>
            </a:r>
          </a:p>
          <a:p>
            <a:pPr>
              <a:spcBef>
                <a:spcPct val="0"/>
              </a:spcBef>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 People</a:t>
            </a:r>
          </a:p>
          <a:p>
            <a:pPr>
              <a:spcBef>
                <a:spcPct val="0"/>
              </a:spcBef>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 Value </a:t>
            </a:r>
          </a:p>
          <a:p>
            <a:pPr>
              <a:spcBef>
                <a:spcPct val="0"/>
              </a:spcBef>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 Business</a:t>
            </a:r>
          </a:p>
        </p:txBody>
      </p:sp>
    </p:spTree>
    <p:extLst>
      <p:ext uri="{BB962C8B-B14F-4D97-AF65-F5344CB8AC3E}">
        <p14:creationId xmlns:p14="http://schemas.microsoft.com/office/powerpoint/2010/main" val="90037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General process advice</a:t>
            </a:r>
          </a:p>
        </p:txBody>
      </p:sp>
      <p:sp>
        <p:nvSpPr>
          <p:cNvPr id="3" name="Content Placeholder 2"/>
          <p:cNvSpPr>
            <a:spLocks noGrp="1"/>
          </p:cNvSpPr>
          <p:nvPr>
            <p:ph idx="1"/>
          </p:nvPr>
        </p:nvSpPr>
        <p:spPr>
          <a:xfrm>
            <a:off x="836612" y="1324812"/>
            <a:ext cx="9935027" cy="5237459"/>
          </a:xfrm>
        </p:spPr>
        <p:txBody>
          <a:bodyPr>
            <a:normAutofit fontScale="70000" lnSpcReduction="20000"/>
          </a:bodyPr>
          <a:lstStyle/>
          <a:p>
            <a:r>
              <a:rPr lang="en-US" sz="3200" dirty="0">
                <a:latin typeface="Tahoma" panose="020B0604030504040204" pitchFamily="34" charset="0"/>
                <a:ea typeface="Tahoma" panose="020B0604030504040204" pitchFamily="34" charset="0"/>
                <a:cs typeface="Tahoma" panose="020B0604030504040204" pitchFamily="34" charset="0"/>
              </a:rPr>
              <a:t>Take NOTES as you dig and read! (Don’t be lazy)</a:t>
            </a:r>
          </a:p>
          <a:p>
            <a:pPr lvl="1"/>
            <a:r>
              <a:rPr lang="en-US" sz="3000" dirty="0">
                <a:latin typeface="Tahoma" panose="020B0604030504040204" pitchFamily="34" charset="0"/>
                <a:ea typeface="Tahoma" panose="020B0604030504040204" pitchFamily="34" charset="0"/>
                <a:cs typeface="Tahoma" panose="020B0604030504040204" pitchFamily="34" charset="0"/>
              </a:rPr>
              <a:t>Start a Word doc or use Slack</a:t>
            </a:r>
          </a:p>
          <a:p>
            <a:pPr lvl="2"/>
            <a:r>
              <a:rPr lang="en-US" sz="2800" dirty="0">
                <a:latin typeface="Tahoma" panose="020B0604030504040204" pitchFamily="34" charset="0"/>
                <a:ea typeface="Tahoma" panose="020B0604030504040204" pitchFamily="34" charset="0"/>
                <a:cs typeface="Tahoma" panose="020B0604030504040204" pitchFamily="34" charset="0"/>
              </a:rPr>
              <a:t>You will want to refer to things you come across later and you don’t want to rely on your memory</a:t>
            </a:r>
          </a:p>
          <a:p>
            <a:pPr lvl="2"/>
            <a:r>
              <a:rPr lang="en-US" sz="2800" dirty="0">
                <a:latin typeface="Tahoma" panose="020B0604030504040204" pitchFamily="34" charset="0"/>
                <a:ea typeface="Tahoma" panose="020B0604030504040204" pitchFamily="34" charset="0"/>
                <a:cs typeface="Tahoma" panose="020B0604030504040204" pitchFamily="34" charset="0"/>
              </a:rPr>
              <a:t>Copy and paste valuable charts and graphs as well</a:t>
            </a:r>
          </a:p>
          <a:p>
            <a:pPr lvl="2"/>
            <a:r>
              <a:rPr lang="en-US" sz="2800" dirty="0">
                <a:latin typeface="Tahoma" panose="020B0604030504040204" pitchFamily="34" charset="0"/>
                <a:ea typeface="Tahoma" panose="020B0604030504040204" pitchFamily="34" charset="0"/>
                <a:cs typeface="Tahoma" panose="020B0604030504040204" pitchFamily="34" charset="0"/>
              </a:rPr>
              <a:t>Write down questions that come up as you go</a:t>
            </a:r>
          </a:p>
          <a:p>
            <a:pPr lvl="2"/>
            <a:r>
              <a:rPr lang="en-US" sz="2800" dirty="0">
                <a:latin typeface="Tahoma" panose="020B0604030504040204" pitchFamily="34" charset="0"/>
                <a:ea typeface="Tahoma" panose="020B0604030504040204" pitchFamily="34" charset="0"/>
                <a:cs typeface="Tahoma" panose="020B0604030504040204" pitchFamily="34" charset="0"/>
              </a:rPr>
              <a:t>Think about the 4 key variables that will determine the success of the investment</a:t>
            </a:r>
          </a:p>
          <a:p>
            <a:r>
              <a:rPr lang="en-US" sz="3200" dirty="0">
                <a:latin typeface="Tahoma" panose="020B0604030504040204" pitchFamily="34" charset="0"/>
                <a:ea typeface="Tahoma" panose="020B0604030504040204" pitchFamily="34" charset="0"/>
                <a:cs typeface="Tahoma" panose="020B0604030504040204" pitchFamily="34" charset="0"/>
              </a:rPr>
              <a:t>Have a game plan that involves a </a:t>
            </a:r>
            <a:r>
              <a:rPr lang="en-US" sz="3200" u="sng" dirty="0">
                <a:latin typeface="Tahoma" panose="020B0604030504040204" pitchFamily="34" charset="0"/>
                <a:ea typeface="Tahoma" panose="020B0604030504040204" pitchFamily="34" charset="0"/>
                <a:cs typeface="Tahoma" panose="020B0604030504040204" pitchFamily="34" charset="0"/>
              </a:rPr>
              <a:t>checklist</a:t>
            </a:r>
          </a:p>
          <a:p>
            <a:pPr lvl="1"/>
            <a:r>
              <a:rPr lang="en-US" sz="3000" dirty="0">
                <a:latin typeface="Tahoma" panose="020B0604030504040204" pitchFamily="34" charset="0"/>
                <a:ea typeface="Tahoma" panose="020B0604030504040204" pitchFamily="34" charset="0"/>
                <a:cs typeface="Tahoma" panose="020B0604030504040204" pitchFamily="34" charset="0"/>
              </a:rPr>
              <a:t>This presentation + assessing management presentation = good start</a:t>
            </a:r>
            <a:endParaRPr lang="en-US" sz="3000" u="sng"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Get access to a high-quality data site</a:t>
            </a:r>
          </a:p>
          <a:p>
            <a:r>
              <a:rPr lang="en-US" sz="3200" dirty="0">
                <a:latin typeface="Tahoma" panose="020B0604030504040204" pitchFamily="34" charset="0"/>
                <a:ea typeface="Tahoma" panose="020B0604030504040204" pitchFamily="34" charset="0"/>
                <a:cs typeface="Tahoma" panose="020B0604030504040204" pitchFamily="34" charset="0"/>
              </a:rPr>
              <a:t>Don’t go down unnecessary rabbit holes</a:t>
            </a:r>
          </a:p>
          <a:p>
            <a:r>
              <a:rPr lang="en-US" sz="3200" dirty="0">
                <a:latin typeface="Tahoma" panose="020B0604030504040204" pitchFamily="34" charset="0"/>
                <a:ea typeface="Tahoma" panose="020B0604030504040204" pitchFamily="34" charset="0"/>
                <a:cs typeface="Tahoma" panose="020B0604030504040204" pitchFamily="34" charset="0"/>
              </a:rPr>
              <a:t>Recognize that you won’t know everything or understand every detail</a:t>
            </a:r>
          </a:p>
          <a:p>
            <a:r>
              <a:rPr lang="en-US" sz="3200" dirty="0">
                <a:latin typeface="Tahoma" panose="020B0604030504040204" pitchFamily="34" charset="0"/>
                <a:ea typeface="Tahoma" panose="020B0604030504040204" pitchFamily="34" charset="0"/>
                <a:cs typeface="Tahoma" panose="020B0604030504040204" pitchFamily="34" charset="0"/>
              </a:rPr>
              <a:t>Always keep in mind: B, V, P</a:t>
            </a: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12</a:t>
            </a:fld>
            <a:endParaRPr lang="en-US"/>
          </a:p>
        </p:txBody>
      </p:sp>
    </p:spTree>
    <p:extLst>
      <p:ext uri="{BB962C8B-B14F-4D97-AF65-F5344CB8AC3E}">
        <p14:creationId xmlns:p14="http://schemas.microsoft.com/office/powerpoint/2010/main" val="169487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07" y="2593619"/>
            <a:ext cx="9861276" cy="1400530"/>
          </a:xfrm>
        </p:spPr>
        <p:txBody>
          <a:bodyPr/>
          <a:lstStyle/>
          <a:p>
            <a:pPr algn="ctr"/>
            <a:r>
              <a:rPr lang="en-US" sz="7200"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BUSINESS</a:t>
            </a:r>
          </a:p>
        </p:txBody>
      </p:sp>
      <p:sp>
        <p:nvSpPr>
          <p:cNvPr id="4" name="Slide Number Placeholder 3"/>
          <p:cNvSpPr>
            <a:spLocks noGrp="1"/>
          </p:cNvSpPr>
          <p:nvPr>
            <p:ph type="sldNum" sz="quarter" idx="12"/>
          </p:nvPr>
        </p:nvSpPr>
        <p:spPr/>
        <p:txBody>
          <a:bodyPr/>
          <a:lstStyle/>
          <a:p>
            <a:fld id="{FD3AD662-33D0-4F66-8868-D27D3AE0901A}" type="slidenum">
              <a:rPr lang="en-US" smtClean="0"/>
              <a:t>13</a:t>
            </a:fld>
            <a:endParaRPr lang="en-US"/>
          </a:p>
        </p:txBody>
      </p:sp>
    </p:spTree>
    <p:extLst>
      <p:ext uri="{BB962C8B-B14F-4D97-AF65-F5344CB8AC3E}">
        <p14:creationId xmlns:p14="http://schemas.microsoft.com/office/powerpoint/2010/main" val="92079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Assessing the Business</a:t>
            </a:r>
          </a:p>
        </p:txBody>
      </p:sp>
      <p:sp>
        <p:nvSpPr>
          <p:cNvPr id="3" name="Content Placeholder 2"/>
          <p:cNvSpPr>
            <a:spLocks noGrp="1"/>
          </p:cNvSpPr>
          <p:nvPr>
            <p:ph idx="1"/>
          </p:nvPr>
        </p:nvSpPr>
        <p:spPr>
          <a:xfrm>
            <a:off x="972067" y="1207240"/>
            <a:ext cx="9639353" cy="5335921"/>
          </a:xfrm>
        </p:spPr>
        <p:txBody>
          <a:bodyPr>
            <a:normAutofit fontScale="77500" lnSpcReduction="20000"/>
          </a:bodyPr>
          <a:lstStyle/>
          <a:p>
            <a:r>
              <a:rPr lang="en-US" sz="3200" dirty="0">
                <a:latin typeface="Tahoma" panose="020B0604030504040204" pitchFamily="34" charset="0"/>
                <a:ea typeface="Tahoma" panose="020B0604030504040204" pitchFamily="34" charset="0"/>
                <a:cs typeface="Tahoma" panose="020B0604030504040204" pitchFamily="34" charset="0"/>
              </a:rPr>
              <a:t>There are many variables/factors you can focus on but here are 10 things you can start with:</a:t>
            </a:r>
          </a:p>
          <a:p>
            <a:pPr lvl="1"/>
            <a:r>
              <a:rPr lang="en-US" sz="3000" dirty="0">
                <a:latin typeface="Tahoma" panose="020B0604030504040204" pitchFamily="34" charset="0"/>
                <a:ea typeface="Tahoma" panose="020B0604030504040204" pitchFamily="34" charset="0"/>
                <a:cs typeface="Tahoma" panose="020B0604030504040204" pitchFamily="34" charset="0"/>
              </a:rPr>
              <a:t>How does the company make money?</a:t>
            </a:r>
          </a:p>
          <a:p>
            <a:pPr lvl="1"/>
            <a:r>
              <a:rPr lang="en-US" sz="3000" dirty="0">
                <a:latin typeface="Tahoma" panose="020B0604030504040204" pitchFamily="34" charset="0"/>
                <a:ea typeface="Tahoma" panose="020B0604030504040204" pitchFamily="34" charset="0"/>
                <a:cs typeface="Tahoma" panose="020B0604030504040204" pitchFamily="34" charset="0"/>
              </a:rPr>
              <a:t>What are the company’s products and services?</a:t>
            </a:r>
          </a:p>
          <a:p>
            <a:pPr lvl="1"/>
            <a:r>
              <a:rPr lang="en-US" sz="3000" dirty="0">
                <a:latin typeface="Tahoma" panose="020B0604030504040204" pitchFamily="34" charset="0"/>
                <a:ea typeface="Tahoma" panose="020B0604030504040204" pitchFamily="34" charset="0"/>
                <a:cs typeface="Tahoma" panose="020B0604030504040204" pitchFamily="34" charset="0"/>
              </a:rPr>
              <a:t>Who are its main customers and competitors?</a:t>
            </a:r>
          </a:p>
          <a:p>
            <a:pPr lvl="1"/>
            <a:r>
              <a:rPr lang="en-US" sz="3000" dirty="0">
                <a:latin typeface="Tahoma" panose="020B0604030504040204" pitchFamily="34" charset="0"/>
                <a:ea typeface="Tahoma" panose="020B0604030504040204" pitchFamily="34" charset="0"/>
                <a:cs typeface="Tahoma" panose="020B0604030504040204" pitchFamily="34" charset="0"/>
              </a:rPr>
              <a:t>Where does it have to invest over time?</a:t>
            </a:r>
          </a:p>
          <a:p>
            <a:pPr lvl="1"/>
            <a:r>
              <a:rPr lang="en-US" sz="3000" dirty="0">
                <a:latin typeface="Tahoma" panose="020B0604030504040204" pitchFamily="34" charset="0"/>
                <a:ea typeface="Tahoma" panose="020B0604030504040204" pitchFamily="34" charset="0"/>
                <a:cs typeface="Tahoma" panose="020B0604030504040204" pitchFamily="34" charset="0"/>
              </a:rPr>
              <a:t>Does it generate good margins and returns?</a:t>
            </a:r>
          </a:p>
          <a:p>
            <a:pPr lvl="1"/>
            <a:r>
              <a:rPr lang="en-US" sz="3000" dirty="0">
                <a:latin typeface="Tahoma" panose="020B0604030504040204" pitchFamily="34" charset="0"/>
                <a:ea typeface="Tahoma" panose="020B0604030504040204" pitchFamily="34" charset="0"/>
                <a:cs typeface="Tahoma" panose="020B0604030504040204" pitchFamily="34" charset="0"/>
              </a:rPr>
              <a:t>What are the growth opportunities? End markets growing?</a:t>
            </a:r>
          </a:p>
          <a:p>
            <a:pPr lvl="1"/>
            <a:r>
              <a:rPr lang="en-US" sz="3000" dirty="0">
                <a:latin typeface="Tahoma" panose="020B0604030504040204" pitchFamily="34" charset="0"/>
                <a:ea typeface="Tahoma" panose="020B0604030504040204" pitchFamily="34" charset="0"/>
                <a:cs typeface="Tahoma" panose="020B0604030504040204" pitchFamily="34" charset="0"/>
              </a:rPr>
              <a:t>Where is there room to become more profitable/efficient?</a:t>
            </a:r>
          </a:p>
          <a:p>
            <a:pPr lvl="1"/>
            <a:r>
              <a:rPr lang="en-US" sz="3000" dirty="0">
                <a:latin typeface="Tahoma" panose="020B0604030504040204" pitchFamily="34" charset="0"/>
                <a:ea typeface="Tahoma" panose="020B0604030504040204" pitchFamily="34" charset="0"/>
                <a:cs typeface="Tahoma" panose="020B0604030504040204" pitchFamily="34" charset="0"/>
              </a:rPr>
              <a:t>How does this business finance itself?</a:t>
            </a:r>
          </a:p>
          <a:p>
            <a:pPr lvl="1"/>
            <a:r>
              <a:rPr lang="en-US" sz="3000" dirty="0">
                <a:latin typeface="Tahoma" panose="020B0604030504040204" pitchFamily="34" charset="0"/>
                <a:ea typeface="Tahoma" panose="020B0604030504040204" pitchFamily="34" charset="0"/>
                <a:cs typeface="Tahoma" panose="020B0604030504040204" pitchFamily="34" charset="0"/>
              </a:rPr>
              <a:t>Does this company have a sustainable competitive advantage that allows for either lower costs or consistent pricing power?</a:t>
            </a:r>
          </a:p>
          <a:p>
            <a:pPr lvl="1"/>
            <a:r>
              <a:rPr lang="en-US" sz="3000" dirty="0">
                <a:latin typeface="Tahoma" panose="020B0604030504040204" pitchFamily="34" charset="0"/>
                <a:ea typeface="Tahoma" panose="020B0604030504040204" pitchFamily="34" charset="0"/>
                <a:cs typeface="Tahoma" panose="020B0604030504040204" pitchFamily="34" charset="0"/>
              </a:rPr>
              <a:t>What are the main threats and risks to the business?</a:t>
            </a: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14</a:t>
            </a:fld>
            <a:endParaRPr lang="en-US"/>
          </a:p>
        </p:txBody>
      </p:sp>
    </p:spTree>
    <p:extLst>
      <p:ext uri="{BB962C8B-B14F-4D97-AF65-F5344CB8AC3E}">
        <p14:creationId xmlns:p14="http://schemas.microsoft.com/office/powerpoint/2010/main" val="2068827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14" y="679572"/>
            <a:ext cx="9861276" cy="1400530"/>
          </a:xfrm>
        </p:spPr>
        <p:txBody>
          <a:bodyPr/>
          <a:lstStyle/>
          <a:p>
            <a:pPr algn="ctr"/>
            <a:r>
              <a:rPr lang="en-US" sz="7200"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Poll # 3</a:t>
            </a:r>
          </a:p>
        </p:txBody>
      </p:sp>
      <p:sp>
        <p:nvSpPr>
          <p:cNvPr id="4" name="Slide Number Placeholder 3"/>
          <p:cNvSpPr>
            <a:spLocks noGrp="1"/>
          </p:cNvSpPr>
          <p:nvPr>
            <p:ph type="sldNum" sz="quarter" idx="12"/>
          </p:nvPr>
        </p:nvSpPr>
        <p:spPr/>
        <p:txBody>
          <a:bodyPr/>
          <a:lstStyle/>
          <a:p>
            <a:fld id="{FD3AD662-33D0-4F66-8868-D27D3AE0901A}" type="slidenum">
              <a:rPr lang="en-US" smtClean="0"/>
              <a:t>15</a:t>
            </a:fld>
            <a:endParaRPr lang="en-US"/>
          </a:p>
        </p:txBody>
      </p:sp>
      <p:sp>
        <p:nvSpPr>
          <p:cNvPr id="5" name="Rectangle 4">
            <a:extLst>
              <a:ext uri="{FF2B5EF4-FFF2-40B4-BE49-F238E27FC236}">
                <a16:creationId xmlns:a16="http://schemas.microsoft.com/office/drawing/2014/main" id="{22B2F77D-D619-4C98-A3B1-FE88841E8969}"/>
              </a:ext>
            </a:extLst>
          </p:cNvPr>
          <p:cNvSpPr/>
          <p:nvPr/>
        </p:nvSpPr>
        <p:spPr>
          <a:xfrm>
            <a:off x="1549925" y="2019872"/>
            <a:ext cx="9321040" cy="2308324"/>
          </a:xfrm>
          <a:prstGeom prst="rect">
            <a:avLst/>
          </a:prstGeom>
        </p:spPr>
        <p:txBody>
          <a:bodyPr wrap="square">
            <a:spAutoFit/>
          </a:bodyPr>
          <a:lstStyle/>
          <a:p>
            <a:pPr lvl="0">
              <a:spcBef>
                <a:spcPct val="0"/>
              </a:spcBef>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Which document or source is best to start with when first looking at a company? </a:t>
            </a:r>
          </a:p>
          <a:p>
            <a:pPr>
              <a:spcBef>
                <a:spcPct val="0"/>
              </a:spcBef>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 Sell side report</a:t>
            </a:r>
          </a:p>
          <a:p>
            <a:pPr>
              <a:spcBef>
                <a:spcPct val="0"/>
              </a:spcBef>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 Company presentation</a:t>
            </a:r>
          </a:p>
          <a:p>
            <a:pPr>
              <a:spcBef>
                <a:spcPct val="0"/>
              </a:spcBef>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 Proxy</a:t>
            </a:r>
          </a:p>
          <a:p>
            <a:pPr>
              <a:spcBef>
                <a:spcPct val="0"/>
              </a:spcBef>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D) 10-K/Annual Report</a:t>
            </a:r>
          </a:p>
        </p:txBody>
      </p:sp>
    </p:spTree>
    <p:extLst>
      <p:ext uri="{BB962C8B-B14F-4D97-AF65-F5344CB8AC3E}">
        <p14:creationId xmlns:p14="http://schemas.microsoft.com/office/powerpoint/2010/main" val="19711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Assessing the Business</a:t>
            </a:r>
          </a:p>
        </p:txBody>
      </p:sp>
      <p:sp>
        <p:nvSpPr>
          <p:cNvPr id="3" name="Content Placeholder 2"/>
          <p:cNvSpPr>
            <a:spLocks noGrp="1"/>
          </p:cNvSpPr>
          <p:nvPr>
            <p:ph idx="1"/>
          </p:nvPr>
        </p:nvSpPr>
        <p:spPr>
          <a:xfrm>
            <a:off x="950166" y="1201766"/>
            <a:ext cx="8946541" cy="5259264"/>
          </a:xfrm>
        </p:spPr>
        <p:txBody>
          <a:bodyPr>
            <a:normAutofit fontScale="55000" lnSpcReduction="20000"/>
          </a:bodyPr>
          <a:lstStyle/>
          <a:p>
            <a:r>
              <a:rPr lang="en-US" sz="3200" dirty="0">
                <a:latin typeface="Tahoma" panose="020B0604030504040204" pitchFamily="34" charset="0"/>
                <a:ea typeface="Tahoma" panose="020B0604030504040204" pitchFamily="34" charset="0"/>
                <a:cs typeface="Tahoma" panose="020B0604030504040204" pitchFamily="34" charset="0"/>
              </a:rPr>
              <a:t>Checklist of where to start to answer these questions:</a:t>
            </a:r>
          </a:p>
          <a:p>
            <a:pPr lvl="1"/>
            <a:r>
              <a:rPr lang="en-US" sz="2800" dirty="0">
                <a:latin typeface="Tahoma" panose="020B0604030504040204" pitchFamily="34" charset="0"/>
                <a:ea typeface="Tahoma" panose="020B0604030504040204" pitchFamily="34" charset="0"/>
                <a:cs typeface="Tahoma" panose="020B0604030504040204" pitchFamily="34" charset="0"/>
              </a:rPr>
              <a:t>10-K/Annual Report: almost always the best place to start</a:t>
            </a:r>
          </a:p>
          <a:p>
            <a:pPr lvl="2"/>
            <a:r>
              <a:rPr lang="en-US" sz="2600" dirty="0">
                <a:latin typeface="Tahoma" panose="020B0604030504040204" pitchFamily="34" charset="0"/>
                <a:ea typeface="Tahoma" panose="020B0604030504040204" pitchFamily="34" charset="0"/>
                <a:cs typeface="Tahoma" panose="020B0604030504040204" pitchFamily="34" charset="0"/>
              </a:rPr>
              <a:t>Company overview section</a:t>
            </a:r>
          </a:p>
          <a:p>
            <a:pPr lvl="3"/>
            <a:r>
              <a:rPr lang="en-US" sz="2400" dirty="0">
                <a:latin typeface="Tahoma" panose="020B0604030504040204" pitchFamily="34" charset="0"/>
                <a:ea typeface="Tahoma" panose="020B0604030504040204" pitchFamily="34" charset="0"/>
                <a:cs typeface="Tahoma" panose="020B0604030504040204" pitchFamily="34" charset="0"/>
              </a:rPr>
              <a:t>Products/services</a:t>
            </a:r>
          </a:p>
          <a:p>
            <a:pPr lvl="3"/>
            <a:r>
              <a:rPr lang="en-US" sz="2400" dirty="0">
                <a:latin typeface="Tahoma" panose="020B0604030504040204" pitchFamily="34" charset="0"/>
                <a:ea typeface="Tahoma" panose="020B0604030504040204" pitchFamily="34" charset="0"/>
                <a:cs typeface="Tahoma" panose="020B0604030504040204" pitchFamily="34" charset="0"/>
              </a:rPr>
              <a:t>Differentiation and strategy</a:t>
            </a:r>
          </a:p>
          <a:p>
            <a:pPr lvl="3"/>
            <a:r>
              <a:rPr lang="en-US" sz="2400" dirty="0">
                <a:latin typeface="Tahoma" panose="020B0604030504040204" pitchFamily="34" charset="0"/>
                <a:ea typeface="Tahoma" panose="020B0604030504040204" pitchFamily="34" charset="0"/>
                <a:cs typeface="Tahoma" panose="020B0604030504040204" pitchFamily="34" charset="0"/>
              </a:rPr>
              <a:t>End markets</a:t>
            </a:r>
          </a:p>
          <a:p>
            <a:pPr lvl="3"/>
            <a:r>
              <a:rPr lang="en-US" sz="2400" dirty="0">
                <a:latin typeface="Tahoma" panose="020B0604030504040204" pitchFamily="34" charset="0"/>
                <a:ea typeface="Tahoma" panose="020B0604030504040204" pitchFamily="34" charset="0"/>
                <a:cs typeface="Tahoma" panose="020B0604030504040204" pitchFamily="34" charset="0"/>
              </a:rPr>
              <a:t>Competitors</a:t>
            </a:r>
          </a:p>
          <a:p>
            <a:pPr lvl="3"/>
            <a:r>
              <a:rPr lang="en-US" sz="2400" dirty="0">
                <a:latin typeface="Tahoma" panose="020B0604030504040204" pitchFamily="34" charset="0"/>
                <a:ea typeface="Tahoma" panose="020B0604030504040204" pitchFamily="34" charset="0"/>
                <a:cs typeface="Tahoma" panose="020B0604030504040204" pitchFamily="34" charset="0"/>
              </a:rPr>
              <a:t>Customers</a:t>
            </a:r>
          </a:p>
          <a:p>
            <a:pPr lvl="2"/>
            <a:r>
              <a:rPr lang="en-US" sz="2600" dirty="0">
                <a:latin typeface="Tahoma" panose="020B0604030504040204" pitchFamily="34" charset="0"/>
                <a:ea typeface="Tahoma" panose="020B0604030504040204" pitchFamily="34" charset="0"/>
                <a:cs typeface="Tahoma" panose="020B0604030504040204" pitchFamily="34" charset="0"/>
              </a:rPr>
              <a:t>Risk Factors: mostly legalese but look for outliers</a:t>
            </a:r>
          </a:p>
          <a:p>
            <a:pPr lvl="2"/>
            <a:r>
              <a:rPr lang="en-US" sz="2600" dirty="0">
                <a:latin typeface="Tahoma" panose="020B0604030504040204" pitchFamily="34" charset="0"/>
                <a:ea typeface="Tahoma" panose="020B0604030504040204" pitchFamily="34" charset="0"/>
                <a:cs typeface="Tahoma" panose="020B0604030504040204" pitchFamily="34" charset="0"/>
              </a:rPr>
              <a:t>Management Discussion and Analysis (MD&amp;A): how has the business performed recently?</a:t>
            </a:r>
          </a:p>
          <a:p>
            <a:pPr lvl="2"/>
            <a:r>
              <a:rPr lang="en-US" sz="2600" dirty="0">
                <a:latin typeface="Tahoma" panose="020B0604030504040204" pitchFamily="34" charset="0"/>
                <a:ea typeface="Tahoma" panose="020B0604030504040204" pitchFamily="34" charset="0"/>
                <a:cs typeface="Tahoma" panose="020B0604030504040204" pitchFamily="34" charset="0"/>
              </a:rPr>
              <a:t>Financial Statements</a:t>
            </a:r>
          </a:p>
          <a:p>
            <a:pPr lvl="3"/>
            <a:r>
              <a:rPr lang="en-US" sz="2400" dirty="0">
                <a:latin typeface="Tahoma" panose="020B0604030504040204" pitchFamily="34" charset="0"/>
                <a:ea typeface="Tahoma" panose="020B0604030504040204" pitchFamily="34" charset="0"/>
                <a:cs typeface="Tahoma" panose="020B0604030504040204" pitchFamily="34" charset="0"/>
              </a:rPr>
              <a:t>Cash flow statement is king</a:t>
            </a:r>
          </a:p>
          <a:p>
            <a:pPr lvl="2"/>
            <a:r>
              <a:rPr lang="en-US" sz="2600" dirty="0">
                <a:latin typeface="Tahoma" panose="020B0604030504040204" pitchFamily="34" charset="0"/>
                <a:ea typeface="Tahoma" panose="020B0604030504040204" pitchFamily="34" charset="0"/>
                <a:cs typeface="Tahoma" panose="020B0604030504040204" pitchFamily="34" charset="0"/>
              </a:rPr>
              <a:t>Notes</a:t>
            </a:r>
          </a:p>
          <a:p>
            <a:pPr lvl="3"/>
            <a:r>
              <a:rPr lang="en-US" sz="2400" dirty="0">
                <a:latin typeface="Tahoma" panose="020B0604030504040204" pitchFamily="34" charset="0"/>
                <a:ea typeface="Tahoma" panose="020B0604030504040204" pitchFamily="34" charset="0"/>
                <a:cs typeface="Tahoma" panose="020B0604030504040204" pitchFamily="34" charset="0"/>
              </a:rPr>
              <a:t>Don’t worry about things such as revenue recognition or goodwill accounting</a:t>
            </a:r>
          </a:p>
          <a:p>
            <a:pPr lvl="2"/>
            <a:r>
              <a:rPr lang="en-US" sz="2600" dirty="0">
                <a:latin typeface="Tahoma" panose="020B0604030504040204" pitchFamily="34" charset="0"/>
                <a:ea typeface="Tahoma" panose="020B0604030504040204" pitchFamily="34" charset="0"/>
                <a:cs typeface="Tahoma" panose="020B0604030504040204" pitchFamily="34" charset="0"/>
              </a:rPr>
              <a:t>Chairman or CEO Letter: always worth reading for context</a:t>
            </a:r>
          </a:p>
          <a:p>
            <a:pPr lvl="1"/>
            <a:r>
              <a:rPr lang="en-US" sz="2800" dirty="0">
                <a:latin typeface="Tahoma" panose="020B0604030504040204" pitchFamily="34" charset="0"/>
                <a:ea typeface="Tahoma" panose="020B0604030504040204" pitchFamily="34" charset="0"/>
                <a:cs typeface="Tahoma" panose="020B0604030504040204" pitchFamily="34" charset="0"/>
              </a:rPr>
              <a:t>Company conference presentations: transcripts and PowerPoints</a:t>
            </a:r>
          </a:p>
          <a:p>
            <a:pPr lvl="1"/>
            <a:r>
              <a:rPr lang="en-US" sz="2800" dirty="0">
                <a:latin typeface="Tahoma" panose="020B0604030504040204" pitchFamily="34" charset="0"/>
                <a:ea typeface="Tahoma" panose="020B0604030504040204" pitchFamily="34" charset="0"/>
                <a:cs typeface="Tahoma" panose="020B0604030504040204" pitchFamily="34" charset="0"/>
              </a:rPr>
              <a:t>Company website: can have a treasure trove of information</a:t>
            </a:r>
          </a:p>
          <a:p>
            <a:pPr lvl="2"/>
            <a:endParaRPr lang="en-US" sz="26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16</a:t>
            </a:fld>
            <a:endParaRPr lang="en-US"/>
          </a:p>
        </p:txBody>
      </p:sp>
    </p:spTree>
    <p:extLst>
      <p:ext uri="{BB962C8B-B14F-4D97-AF65-F5344CB8AC3E}">
        <p14:creationId xmlns:p14="http://schemas.microsoft.com/office/powerpoint/2010/main" val="295131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Assessing the Business</a:t>
            </a:r>
          </a:p>
        </p:txBody>
      </p:sp>
      <p:sp>
        <p:nvSpPr>
          <p:cNvPr id="3" name="Content Placeholder 2"/>
          <p:cNvSpPr>
            <a:spLocks noGrp="1"/>
          </p:cNvSpPr>
          <p:nvPr>
            <p:ph idx="1"/>
          </p:nvPr>
        </p:nvSpPr>
        <p:spPr>
          <a:xfrm>
            <a:off x="950166" y="1201766"/>
            <a:ext cx="8946541" cy="5259264"/>
          </a:xfrm>
        </p:spPr>
        <p:txBody>
          <a:bodyPr>
            <a:normAutofit fontScale="92500" lnSpcReduction="10000"/>
          </a:bodyPr>
          <a:lstStyle/>
          <a:p>
            <a:r>
              <a:rPr lang="en-US" sz="3200" dirty="0">
                <a:latin typeface="Tahoma" panose="020B0604030504040204" pitchFamily="34" charset="0"/>
                <a:ea typeface="Tahoma" panose="020B0604030504040204" pitchFamily="34" charset="0"/>
                <a:cs typeface="Tahoma" panose="020B0604030504040204" pitchFamily="34" charset="0"/>
              </a:rPr>
              <a:t>Where else to go to answer the 10 questions:</a:t>
            </a:r>
          </a:p>
          <a:p>
            <a:pPr lvl="1"/>
            <a:r>
              <a:rPr lang="en-US" sz="2800" dirty="0">
                <a:latin typeface="Tahoma" panose="020B0604030504040204" pitchFamily="34" charset="0"/>
                <a:ea typeface="Tahoma" panose="020B0604030504040204" pitchFamily="34" charset="0"/>
                <a:cs typeface="Tahoma" panose="020B0604030504040204" pitchFamily="34" charset="0"/>
              </a:rPr>
              <a:t>Sell-side initiation report available?</a:t>
            </a:r>
          </a:p>
          <a:p>
            <a:pPr lvl="2"/>
            <a:r>
              <a:rPr lang="en-US" sz="2600" dirty="0">
                <a:latin typeface="Tahoma" panose="020B0604030504040204" pitchFamily="34" charset="0"/>
                <a:ea typeface="Tahoma" panose="020B0604030504040204" pitchFamily="34" charset="0"/>
                <a:cs typeface="Tahoma" panose="020B0604030504040204" pitchFamily="34" charset="0"/>
              </a:rPr>
              <a:t>Can offer a very helpful overview</a:t>
            </a:r>
          </a:p>
          <a:p>
            <a:pPr lvl="2"/>
            <a:r>
              <a:rPr lang="en-US" sz="2600" dirty="0">
                <a:latin typeface="Tahoma" panose="020B0604030504040204" pitchFamily="34" charset="0"/>
                <a:ea typeface="Tahoma" panose="020B0604030504040204" pitchFamily="34" charset="0"/>
                <a:cs typeface="Tahoma" panose="020B0604030504040204" pitchFamily="34" charset="0"/>
              </a:rPr>
              <a:t>But beware inherent bias and of “price targets”</a:t>
            </a:r>
          </a:p>
          <a:p>
            <a:pPr lvl="1"/>
            <a:r>
              <a:rPr lang="en-US" sz="2800" dirty="0">
                <a:latin typeface="Tahoma" panose="020B0604030504040204" pitchFamily="34" charset="0"/>
                <a:ea typeface="Tahoma" panose="020B0604030504040204" pitchFamily="34" charset="0"/>
                <a:cs typeface="Tahoma" panose="020B0604030504040204" pitchFamily="34" charset="0"/>
              </a:rPr>
              <a:t>Recent quarterly conference call transcripts</a:t>
            </a:r>
          </a:p>
          <a:p>
            <a:pPr lvl="1"/>
            <a:r>
              <a:rPr lang="en-US" sz="2800" dirty="0">
                <a:latin typeface="Tahoma" panose="020B0604030504040204" pitchFamily="34" charset="0"/>
                <a:ea typeface="Tahoma" panose="020B0604030504040204" pitchFamily="34" charset="0"/>
                <a:cs typeface="Tahoma" panose="020B0604030504040204" pitchFamily="34" charset="0"/>
              </a:rPr>
              <a:t>Other web-based content:</a:t>
            </a:r>
          </a:p>
          <a:p>
            <a:pPr lvl="2"/>
            <a:r>
              <a:rPr lang="en-US" sz="2600" dirty="0">
                <a:latin typeface="Tahoma" panose="020B0604030504040204" pitchFamily="34" charset="0"/>
                <a:ea typeface="Tahoma" panose="020B0604030504040204" pitchFamily="34" charset="0"/>
                <a:cs typeface="Tahoma" panose="020B0604030504040204" pitchFamily="34" charset="0"/>
              </a:rPr>
              <a:t>Industry primers </a:t>
            </a:r>
          </a:p>
          <a:p>
            <a:pPr lvl="2"/>
            <a:r>
              <a:rPr lang="en-US" sz="2600" dirty="0">
                <a:latin typeface="Tahoma" panose="020B0604030504040204" pitchFamily="34" charset="0"/>
                <a:ea typeface="Tahoma" panose="020B0604030504040204" pitchFamily="34" charset="0"/>
                <a:cs typeface="Tahoma" panose="020B0604030504040204" pitchFamily="34" charset="0"/>
              </a:rPr>
              <a:t>Write-ups from other investors (e.g. Seeking Alpha or Value Investors Club)</a:t>
            </a:r>
          </a:p>
          <a:p>
            <a:pPr lvl="3"/>
            <a:r>
              <a:rPr lang="en-US" sz="2400" dirty="0">
                <a:latin typeface="Tahoma" panose="020B0604030504040204" pitchFamily="34" charset="0"/>
                <a:ea typeface="Tahoma" panose="020B0604030504040204" pitchFamily="34" charset="0"/>
                <a:cs typeface="Tahoma" panose="020B0604030504040204" pitchFamily="34" charset="0"/>
              </a:rPr>
              <a:t>Proceed with caution</a:t>
            </a:r>
          </a:p>
          <a:p>
            <a:pPr lvl="2"/>
            <a:r>
              <a:rPr lang="en-US" sz="2600" dirty="0">
                <a:latin typeface="Tahoma" panose="020B0604030504040204" pitchFamily="34" charset="0"/>
                <a:ea typeface="Tahoma" panose="020B0604030504040204" pitchFamily="34" charset="0"/>
                <a:cs typeface="Tahoma" panose="020B0604030504040204" pitchFamily="34" charset="0"/>
              </a:rPr>
              <a:t>Industry blogs and trade magazines</a:t>
            </a:r>
          </a:p>
          <a:p>
            <a:pPr lvl="2"/>
            <a:endParaRPr lang="en-US" sz="26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17</a:t>
            </a:fld>
            <a:endParaRPr lang="en-US"/>
          </a:p>
        </p:txBody>
      </p:sp>
    </p:spTree>
    <p:extLst>
      <p:ext uri="{BB962C8B-B14F-4D97-AF65-F5344CB8AC3E}">
        <p14:creationId xmlns:p14="http://schemas.microsoft.com/office/powerpoint/2010/main" val="2855510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Assessing the Business</a:t>
            </a:r>
          </a:p>
        </p:txBody>
      </p:sp>
      <p:sp>
        <p:nvSpPr>
          <p:cNvPr id="3" name="Content Placeholder 2"/>
          <p:cNvSpPr>
            <a:spLocks noGrp="1"/>
          </p:cNvSpPr>
          <p:nvPr>
            <p:ph idx="1"/>
          </p:nvPr>
        </p:nvSpPr>
        <p:spPr>
          <a:xfrm>
            <a:off x="950166" y="1201766"/>
            <a:ext cx="9557221" cy="5259264"/>
          </a:xfrm>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So, you have done an initial dive but now what?</a:t>
            </a:r>
          </a:p>
          <a:p>
            <a:pPr lvl="1"/>
            <a:r>
              <a:rPr lang="en-US" sz="3000" dirty="0">
                <a:latin typeface="Tahoma" panose="020B0604030504040204" pitchFamily="34" charset="0"/>
                <a:ea typeface="Tahoma" panose="020B0604030504040204" pitchFamily="34" charset="0"/>
                <a:cs typeface="Tahoma" panose="020B0604030504040204" pitchFamily="34" charset="0"/>
              </a:rPr>
              <a:t>Go back through your notes</a:t>
            </a:r>
          </a:p>
          <a:p>
            <a:pPr lvl="2"/>
            <a:r>
              <a:rPr lang="en-US" sz="2800" dirty="0">
                <a:latin typeface="Tahoma" panose="020B0604030504040204" pitchFamily="34" charset="0"/>
                <a:ea typeface="Tahoma" panose="020B0604030504040204" pitchFamily="34" charset="0"/>
                <a:cs typeface="Tahoma" panose="020B0604030504040204" pitchFamily="34" charset="0"/>
              </a:rPr>
              <a:t>This is how you start to create a narrative</a:t>
            </a:r>
          </a:p>
          <a:p>
            <a:pPr lvl="1"/>
            <a:r>
              <a:rPr lang="en-US" sz="3000" dirty="0">
                <a:latin typeface="Tahoma" panose="020B0604030504040204" pitchFamily="34" charset="0"/>
                <a:ea typeface="Tahoma" panose="020B0604030504040204" pitchFamily="34" charset="0"/>
                <a:cs typeface="Tahoma" panose="020B0604030504040204" pitchFamily="34" charset="0"/>
              </a:rPr>
              <a:t>See if you can answer the 10 questions </a:t>
            </a:r>
          </a:p>
          <a:p>
            <a:pPr lvl="2"/>
            <a:r>
              <a:rPr lang="en-US" sz="2800" dirty="0">
                <a:latin typeface="Tahoma" panose="020B0604030504040204" pitchFamily="34" charset="0"/>
                <a:ea typeface="Tahoma" panose="020B0604030504040204" pitchFamily="34" charset="0"/>
                <a:cs typeface="Tahoma" panose="020B0604030504040204" pitchFamily="34" charset="0"/>
              </a:rPr>
              <a:t>If you can, write down your answers</a:t>
            </a:r>
          </a:p>
          <a:p>
            <a:pPr lvl="2"/>
            <a:r>
              <a:rPr lang="en-US" sz="2800" dirty="0">
                <a:latin typeface="Tahoma" panose="020B0604030504040204" pitchFamily="34" charset="0"/>
                <a:ea typeface="Tahoma" panose="020B0604030504040204" pitchFamily="34" charset="0"/>
                <a:cs typeface="Tahoma" panose="020B0604030504040204" pitchFamily="34" charset="0"/>
              </a:rPr>
              <a:t>If not, find new sources to get answers </a:t>
            </a:r>
          </a:p>
          <a:p>
            <a:pPr lvl="1"/>
            <a:r>
              <a:rPr lang="en-US" sz="3000" dirty="0">
                <a:latin typeface="Tahoma" panose="020B0604030504040204" pitchFamily="34" charset="0"/>
                <a:ea typeface="Tahoma" panose="020B0604030504040204" pitchFamily="34" charset="0"/>
                <a:cs typeface="Tahoma" panose="020B0604030504040204" pitchFamily="34" charset="0"/>
              </a:rPr>
              <a:t>Time to move from information gathering to critical analysis and skepticism</a:t>
            </a: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2200" dirty="0">
              <a:latin typeface="Tahoma" panose="020B0604030504040204" pitchFamily="34" charset="0"/>
              <a:ea typeface="Tahoma" panose="020B0604030504040204" pitchFamily="34" charset="0"/>
              <a:cs typeface="Tahoma" panose="020B0604030504040204" pitchFamily="34" charset="0"/>
            </a:endParaRPr>
          </a:p>
          <a:p>
            <a:pPr lvl="2"/>
            <a:endParaRPr lang="en-US" sz="26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18</a:t>
            </a:fld>
            <a:endParaRPr lang="en-US"/>
          </a:p>
        </p:txBody>
      </p:sp>
    </p:spTree>
    <p:extLst>
      <p:ext uri="{BB962C8B-B14F-4D97-AF65-F5344CB8AC3E}">
        <p14:creationId xmlns:p14="http://schemas.microsoft.com/office/powerpoint/2010/main" val="11241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Assessing the Business</a:t>
            </a:r>
          </a:p>
        </p:txBody>
      </p:sp>
      <p:sp>
        <p:nvSpPr>
          <p:cNvPr id="3" name="Content Placeholder 2"/>
          <p:cNvSpPr>
            <a:spLocks noGrp="1"/>
          </p:cNvSpPr>
          <p:nvPr>
            <p:ph idx="1"/>
          </p:nvPr>
        </p:nvSpPr>
        <p:spPr>
          <a:xfrm>
            <a:off x="862559" y="1322225"/>
            <a:ext cx="8946541" cy="5292117"/>
          </a:xfrm>
        </p:spPr>
        <p:txBody>
          <a:bodyPr>
            <a:normAutofit fontScale="70000" lnSpcReduction="20000"/>
          </a:bodyPr>
          <a:lstStyle/>
          <a:p>
            <a:r>
              <a:rPr lang="en-US" sz="3000" dirty="0">
                <a:latin typeface="Tahoma" panose="020B0604030504040204" pitchFamily="34" charset="0"/>
                <a:ea typeface="Tahoma" panose="020B0604030504040204" pitchFamily="34" charset="0"/>
                <a:cs typeface="Tahoma" panose="020B0604030504040204" pitchFamily="34" charset="0"/>
              </a:rPr>
              <a:t>You need to make a call on business “quality”</a:t>
            </a:r>
          </a:p>
          <a:p>
            <a:pPr lvl="1"/>
            <a:r>
              <a:rPr lang="en-US" sz="2800" dirty="0">
                <a:latin typeface="Tahoma" panose="020B0604030504040204" pitchFamily="34" charset="0"/>
                <a:ea typeface="Tahoma" panose="020B0604030504040204" pitchFamily="34" charset="0"/>
                <a:cs typeface="Tahoma" panose="020B0604030504040204" pitchFamily="34" charset="0"/>
              </a:rPr>
              <a:t>Margin and return analysis: </a:t>
            </a:r>
            <a:r>
              <a:rPr lang="en-US" sz="2800" b="1" dirty="0">
                <a:latin typeface="Tahoma" panose="020B0604030504040204" pitchFamily="34" charset="0"/>
                <a:ea typeface="Tahoma" panose="020B0604030504040204" pitchFamily="34" charset="0"/>
                <a:cs typeface="Tahoma" panose="020B0604030504040204" pitchFamily="34" charset="0"/>
              </a:rPr>
              <a:t>ROIC &gt; WACC?</a:t>
            </a:r>
          </a:p>
          <a:p>
            <a:pPr lvl="2"/>
            <a:r>
              <a:rPr lang="en-US" sz="2600" dirty="0">
                <a:latin typeface="Tahoma" panose="020B0604030504040204" pitchFamily="34" charset="0"/>
                <a:ea typeface="Tahoma" panose="020B0604030504040204" pitchFamily="34" charset="0"/>
                <a:cs typeface="Tahoma" panose="020B0604030504040204" pitchFamily="34" charset="0"/>
              </a:rPr>
              <a:t>If yes </a:t>
            </a:r>
            <a:r>
              <a:rPr lang="en-US" sz="26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2600" dirty="0">
                <a:latin typeface="Tahoma" panose="020B0604030504040204" pitchFamily="34" charset="0"/>
                <a:ea typeface="Tahoma" panose="020B0604030504040204" pitchFamily="34" charset="0"/>
                <a:cs typeface="Tahoma" panose="020B0604030504040204" pitchFamily="34" charset="0"/>
              </a:rPr>
              <a:t>by how much? If no </a:t>
            </a:r>
            <a:r>
              <a:rPr lang="en-US" sz="26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2600" dirty="0">
                <a:latin typeface="Tahoma" panose="020B0604030504040204" pitchFamily="34" charset="0"/>
                <a:ea typeface="Tahoma" panose="020B0604030504040204" pitchFamily="34" charset="0"/>
                <a:cs typeface="Tahoma" panose="020B0604030504040204" pitchFamily="34" charset="0"/>
              </a:rPr>
              <a:t>why would it get better?</a:t>
            </a:r>
          </a:p>
          <a:p>
            <a:pPr lvl="2"/>
            <a:r>
              <a:rPr lang="en-US" sz="2600" b="1" dirty="0">
                <a:latin typeface="Tahoma" panose="020B0604030504040204" pitchFamily="34" charset="0"/>
                <a:ea typeface="Tahoma" panose="020B0604030504040204" pitchFamily="34" charset="0"/>
                <a:cs typeface="Tahoma" panose="020B0604030504040204" pitchFamily="34" charset="0"/>
              </a:rPr>
              <a:t>Margins and returns versus closest comps (more on next slide)</a:t>
            </a:r>
          </a:p>
          <a:p>
            <a:pPr lvl="1"/>
            <a:r>
              <a:rPr lang="en-US" sz="2800" dirty="0">
                <a:latin typeface="Tahoma" panose="020B0604030504040204" pitchFamily="34" charset="0"/>
                <a:ea typeface="Tahoma" panose="020B0604030504040204" pitchFamily="34" charset="0"/>
                <a:cs typeface="Tahoma" panose="020B0604030504040204" pitchFamily="34" charset="0"/>
              </a:rPr>
              <a:t>Barriers to entry, moat, switching costs, network effects, capital intensity</a:t>
            </a:r>
          </a:p>
          <a:p>
            <a:pPr lvl="2"/>
            <a:r>
              <a:rPr lang="en-US" sz="2600" dirty="0">
                <a:latin typeface="Tahoma" panose="020B0604030504040204" pitchFamily="34" charset="0"/>
                <a:ea typeface="Tahoma" panose="020B0604030504040204" pitchFamily="34" charset="0"/>
                <a:cs typeface="Tahoma" panose="020B0604030504040204" pitchFamily="34" charset="0"/>
              </a:rPr>
              <a:t>Buffett versus Graham?</a:t>
            </a:r>
          </a:p>
          <a:p>
            <a:pPr lvl="1"/>
            <a:r>
              <a:rPr lang="en-US" sz="2800" dirty="0">
                <a:latin typeface="Tahoma" panose="020B0604030504040204" pitchFamily="34" charset="0"/>
                <a:ea typeface="Tahoma" panose="020B0604030504040204" pitchFamily="34" charset="0"/>
                <a:cs typeface="Tahoma" panose="020B0604030504040204" pitchFamily="34" charset="0"/>
              </a:rPr>
              <a:t>C-PEST analysis</a:t>
            </a:r>
          </a:p>
          <a:p>
            <a:pPr lvl="2"/>
            <a:r>
              <a:rPr lang="en-US" sz="2600" dirty="0">
                <a:latin typeface="Tahoma" panose="020B0604030504040204" pitchFamily="34" charset="0"/>
                <a:ea typeface="Tahoma" panose="020B0604030504040204" pitchFamily="34" charset="0"/>
                <a:cs typeface="Tahoma" panose="020B0604030504040204" pitchFamily="34" charset="0"/>
              </a:rPr>
              <a:t>Climate, political, economic, social, technological threats and opportunities</a:t>
            </a:r>
          </a:p>
          <a:p>
            <a:pPr lvl="1"/>
            <a:r>
              <a:rPr lang="en-US" sz="2800" dirty="0">
                <a:latin typeface="Tahoma" panose="020B0604030504040204" pitchFamily="34" charset="0"/>
                <a:ea typeface="Tahoma" panose="020B0604030504040204" pitchFamily="34" charset="0"/>
                <a:cs typeface="Tahoma" panose="020B0604030504040204" pitchFamily="34" charset="0"/>
              </a:rPr>
              <a:t>Incremental ROIC high as well?</a:t>
            </a:r>
          </a:p>
          <a:p>
            <a:pPr lvl="1"/>
            <a:r>
              <a:rPr lang="en-US" sz="2800" dirty="0">
                <a:latin typeface="Tahoma" panose="020B0604030504040204" pitchFamily="34" charset="0"/>
                <a:ea typeface="Tahoma" panose="020B0604030504040204" pitchFamily="34" charset="0"/>
                <a:cs typeface="Tahoma" panose="020B0604030504040204" pitchFamily="34" charset="0"/>
              </a:rPr>
              <a:t>Secular tailwinds or threats? Cyclical issues?</a:t>
            </a:r>
          </a:p>
          <a:p>
            <a:pPr lvl="1"/>
            <a:r>
              <a:rPr lang="en-US" sz="2800" dirty="0">
                <a:latin typeface="Tahoma" panose="020B0604030504040204" pitchFamily="34" charset="0"/>
                <a:ea typeface="Tahoma" panose="020B0604030504040204" pitchFamily="34" charset="0"/>
                <a:cs typeface="Tahoma" panose="020B0604030504040204" pitchFamily="34" charset="0"/>
              </a:rPr>
              <a:t>Can you say for sure the business is getting more valuable each day?</a:t>
            </a:r>
          </a:p>
          <a:p>
            <a:pPr lvl="1"/>
            <a:r>
              <a:rPr lang="en-US" sz="2800" dirty="0">
                <a:latin typeface="Tahoma" panose="020B0604030504040204" pitchFamily="34" charset="0"/>
                <a:ea typeface="Tahoma" panose="020B0604030504040204" pitchFamily="34" charset="0"/>
                <a:cs typeface="Tahoma" panose="020B0604030504040204" pitchFamily="34" charset="0"/>
              </a:rPr>
              <a:t>If you could not trade the stock, would you be happy to own it over the next 3 years? 5 years? 10 years?</a:t>
            </a:r>
          </a:p>
          <a:p>
            <a:pPr lvl="2"/>
            <a:r>
              <a:rPr lang="en-US" sz="2600" dirty="0">
                <a:latin typeface="Tahoma" panose="020B0604030504040204" pitchFamily="34" charset="0"/>
                <a:ea typeface="Tahoma" panose="020B0604030504040204" pitchFamily="34" charset="0"/>
                <a:cs typeface="Tahoma" panose="020B0604030504040204" pitchFamily="34" charset="0"/>
              </a:rPr>
              <a:t>Ignoring valuation is this a stock you WANT TO OWN?</a:t>
            </a:r>
            <a:endParaRPr lang="en-US" sz="28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2200" dirty="0">
              <a:latin typeface="Tahoma" panose="020B0604030504040204" pitchFamily="34" charset="0"/>
              <a:ea typeface="Tahoma" panose="020B0604030504040204" pitchFamily="34" charset="0"/>
              <a:cs typeface="Tahoma" panose="020B0604030504040204" pitchFamily="34" charset="0"/>
            </a:endParaRPr>
          </a:p>
          <a:p>
            <a:pPr lvl="2"/>
            <a:endParaRPr lang="en-US" sz="26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19</a:t>
            </a:fld>
            <a:endParaRPr lang="en-US"/>
          </a:p>
        </p:txBody>
      </p:sp>
    </p:spTree>
    <p:extLst>
      <p:ext uri="{BB962C8B-B14F-4D97-AF65-F5344CB8AC3E}">
        <p14:creationId xmlns:p14="http://schemas.microsoft.com/office/powerpoint/2010/main" val="272050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p>
            <a:r>
              <a:rPr lang="en-US" dirty="0">
                <a:latin typeface="Tahoma" panose="020B0604030504040204" pitchFamily="34" charset="0"/>
                <a:ea typeface="Tahoma" panose="020B0604030504040204" pitchFamily="34" charset="0"/>
                <a:cs typeface="Tahoma" panose="020B0604030504040204" pitchFamily="34" charset="0"/>
              </a:rPr>
              <a:t>Safe Harbor</a:t>
            </a:r>
          </a:p>
        </p:txBody>
      </p:sp>
      <p:sp>
        <p:nvSpPr>
          <p:cNvPr id="3" name="Content Placeholder 2"/>
          <p:cNvSpPr>
            <a:spLocks noGrp="1"/>
          </p:cNvSpPr>
          <p:nvPr>
            <p:ph idx="1"/>
          </p:nvPr>
        </p:nvSpPr>
        <p:spPr>
          <a:xfrm>
            <a:off x="1262913" y="1530405"/>
            <a:ext cx="8946541" cy="3405490"/>
          </a:xfrm>
        </p:spPr>
        <p:txBody>
          <a:bodyPr>
            <a:noAutofit/>
          </a:bodyPr>
          <a:lstStyle/>
          <a:p>
            <a:pPr>
              <a:buFont typeface="Courier New" panose="02070309020205020404" pitchFamily="49" charset="0"/>
              <a:buChar char="o"/>
            </a:pPr>
            <a:r>
              <a:rPr lang="en-US" sz="1600" dirty="0">
                <a:latin typeface="Tahoma" panose="020B0604030504040204" pitchFamily="34" charset="0"/>
                <a:ea typeface="Tahoma" panose="020B0604030504040204" pitchFamily="34" charset="0"/>
                <a:cs typeface="Tahoma" panose="020B0604030504040204" pitchFamily="34" charset="0"/>
              </a:rPr>
              <a:t>The opinions expressed herein are those of Cove Street Capital, LLC and are subject to change without notice. Past performance is not a guarantee or indicator of future results. Consider the investment objectives, risks and expenses before investing.   </a:t>
            </a:r>
          </a:p>
          <a:p>
            <a:pPr>
              <a:buFont typeface="Courier New" panose="02070309020205020404" pitchFamily="49" charset="0"/>
              <a:buChar char="o"/>
            </a:pPr>
            <a:r>
              <a:rPr lang="en-US" sz="1600" dirty="0">
                <a:latin typeface="Tahoma" panose="020B0604030504040204" pitchFamily="34" charset="0"/>
                <a:ea typeface="Tahoma" panose="020B0604030504040204" pitchFamily="34" charset="0"/>
                <a:cs typeface="Tahoma" panose="020B0604030504040204" pitchFamily="34" charset="0"/>
              </a:rPr>
              <a:t>The information in this presentation should not be considered as a recommendation to buy or sell any particular security and should not be considered as investment advice of any kind. You should not assume that the security discussed in this report is or will be profitable, or references we make in the future will be profitable or equal the performance of the security discussed in this presentation. The report is based on data obtained from sources believed to be reliable but is not guaranteed as being accurate and does not purport to be a complete summary of the available data.</a:t>
            </a:r>
          </a:p>
          <a:p>
            <a:pPr>
              <a:buFont typeface="Courier New" panose="02070309020205020404" pitchFamily="49" charset="0"/>
              <a:buChar char="o"/>
            </a:pPr>
            <a:r>
              <a:rPr lang="en-US" sz="1600" dirty="0">
                <a:latin typeface="Tahoma" panose="020B0604030504040204" pitchFamily="34" charset="0"/>
                <a:ea typeface="Tahoma" panose="020B0604030504040204" pitchFamily="34" charset="0"/>
                <a:cs typeface="Tahoma" panose="020B0604030504040204" pitchFamily="34" charset="0"/>
              </a:rPr>
              <a:t>Cove Street Capital, LLC is a registered investment adviser. More information about us is located in our ADV Part 2, which is on our website or upon request; http://covestreetcapital.com/faq/</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8087" y="102637"/>
            <a:ext cx="567860" cy="567860"/>
          </a:xfrm>
          <a:prstGeom prst="rect">
            <a:avLst/>
          </a:prstGeom>
        </p:spPr>
      </p:pic>
      <p:sp>
        <p:nvSpPr>
          <p:cNvPr id="5" name="Slide Number Placeholder 4"/>
          <p:cNvSpPr>
            <a:spLocks noGrp="1"/>
          </p:cNvSpPr>
          <p:nvPr>
            <p:ph type="sldNum" sz="quarter" idx="12"/>
          </p:nvPr>
        </p:nvSpPr>
        <p:spPr/>
        <p:txBody>
          <a:bodyPr/>
          <a:lstStyle/>
          <a:p>
            <a:fld id="{FD3AD662-33D0-4F66-8868-D27D3AE0901A}" type="slidenum">
              <a:rPr lang="en-US" smtClean="0"/>
              <a:t>2</a:t>
            </a:fld>
            <a:endParaRPr lang="en-US" dirty="0"/>
          </a:p>
        </p:txBody>
      </p:sp>
    </p:spTree>
    <p:extLst>
      <p:ext uri="{BB962C8B-B14F-4D97-AF65-F5344CB8AC3E}">
        <p14:creationId xmlns:p14="http://schemas.microsoft.com/office/powerpoint/2010/main" val="853885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636" y="178946"/>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Assessing the Business</a:t>
            </a:r>
          </a:p>
        </p:txBody>
      </p:sp>
      <p:sp>
        <p:nvSpPr>
          <p:cNvPr id="3" name="Content Placeholder 2"/>
          <p:cNvSpPr>
            <a:spLocks noGrp="1"/>
          </p:cNvSpPr>
          <p:nvPr>
            <p:ph idx="1"/>
          </p:nvPr>
        </p:nvSpPr>
        <p:spPr>
          <a:xfrm>
            <a:off x="933740" y="982747"/>
            <a:ext cx="8946541" cy="5560415"/>
          </a:xfrm>
        </p:spPr>
        <p:txBody>
          <a:bodyPr>
            <a:normAutofit fontScale="70000" lnSpcReduction="20000"/>
          </a:bodyPr>
          <a:lstStyle/>
          <a:p>
            <a:r>
              <a:rPr lang="en-US" sz="3000" dirty="0">
                <a:latin typeface="Tahoma" panose="020B0604030504040204" pitchFamily="34" charset="0"/>
                <a:ea typeface="Tahoma" panose="020B0604030504040204" pitchFamily="34" charset="0"/>
                <a:cs typeface="Tahoma" panose="020B0604030504040204" pitchFamily="34" charset="0"/>
              </a:rPr>
              <a:t>Is ROIC &gt;WACC?</a:t>
            </a:r>
          </a:p>
          <a:p>
            <a:pPr lvl="1"/>
            <a:r>
              <a:rPr lang="en-US" sz="2600" dirty="0">
                <a:latin typeface="Tahoma" panose="020B0604030504040204" pitchFamily="34" charset="0"/>
                <a:ea typeface="Tahoma" panose="020B0604030504040204" pitchFamily="34" charset="0"/>
                <a:cs typeface="Tahoma" panose="020B0604030504040204" pitchFamily="34" charset="0"/>
              </a:rPr>
              <a:t>There are a lot of ways to calculate returns</a:t>
            </a:r>
          </a:p>
          <a:p>
            <a:pPr lvl="2"/>
            <a:r>
              <a:rPr lang="en-US" sz="2400" dirty="0">
                <a:latin typeface="Tahoma" panose="020B0604030504040204" pitchFamily="34" charset="0"/>
                <a:ea typeface="Tahoma" panose="020B0604030504040204" pitchFamily="34" charset="0"/>
                <a:cs typeface="Tahoma" panose="020B0604030504040204" pitchFamily="34" charset="0"/>
              </a:rPr>
              <a:t>ROE</a:t>
            </a:r>
          </a:p>
          <a:p>
            <a:pPr lvl="3"/>
            <a:r>
              <a:rPr lang="en-US" sz="2200" dirty="0">
                <a:latin typeface="Tahoma" panose="020B0604030504040204" pitchFamily="34" charset="0"/>
                <a:ea typeface="Tahoma" panose="020B0604030504040204" pitchFamily="34" charset="0"/>
                <a:cs typeface="Tahoma" panose="020B0604030504040204" pitchFamily="34" charset="0"/>
              </a:rPr>
              <a:t>Return on tangible capital</a:t>
            </a:r>
          </a:p>
          <a:p>
            <a:pPr lvl="2"/>
            <a:r>
              <a:rPr lang="en-US" sz="2400" dirty="0">
                <a:latin typeface="Tahoma" panose="020B0604030504040204" pitchFamily="34" charset="0"/>
                <a:ea typeface="Tahoma" panose="020B0604030504040204" pitchFamily="34" charset="0"/>
                <a:cs typeface="Tahoma" panose="020B0604030504040204" pitchFamily="34" charset="0"/>
              </a:rPr>
              <a:t>NOPAT/Capital Employed (Cove Street’s preferred ROIC)</a:t>
            </a:r>
          </a:p>
          <a:p>
            <a:pPr lvl="2"/>
            <a:r>
              <a:rPr lang="en-US" sz="2400" dirty="0">
                <a:latin typeface="Tahoma" panose="020B0604030504040204" pitchFamily="34" charset="0"/>
                <a:ea typeface="Tahoma" panose="020B0604030504040204" pitchFamily="34" charset="0"/>
                <a:cs typeface="Tahoma" panose="020B0604030504040204" pitchFamily="34" charset="0"/>
              </a:rPr>
              <a:t>ROA</a:t>
            </a:r>
          </a:p>
          <a:p>
            <a:pPr lvl="1"/>
            <a:r>
              <a:rPr lang="en-US" sz="2600" dirty="0">
                <a:latin typeface="Tahoma" panose="020B0604030504040204" pitchFamily="34" charset="0"/>
                <a:ea typeface="Tahoma" panose="020B0604030504040204" pitchFamily="34" charset="0"/>
                <a:cs typeface="Tahoma" panose="020B0604030504040204" pitchFamily="34" charset="0"/>
              </a:rPr>
              <a:t>Do you include intangibles and goodwill or not?</a:t>
            </a:r>
          </a:p>
          <a:p>
            <a:r>
              <a:rPr lang="en-US" sz="2800" dirty="0">
                <a:latin typeface="Tahoma" panose="020B0604030504040204" pitchFamily="34" charset="0"/>
                <a:ea typeface="Tahoma" panose="020B0604030504040204" pitchFamily="34" charset="0"/>
                <a:cs typeface="Tahoma" panose="020B0604030504040204" pitchFamily="34" charset="0"/>
              </a:rPr>
              <a:t>Simple advice: </a:t>
            </a:r>
          </a:p>
          <a:p>
            <a:pPr lvl="1"/>
            <a:r>
              <a:rPr lang="en-US" sz="2600" dirty="0">
                <a:latin typeface="Tahoma" panose="020B0604030504040204" pitchFamily="34" charset="0"/>
                <a:ea typeface="Tahoma" panose="020B0604030504040204" pitchFamily="34" charset="0"/>
                <a:cs typeface="Tahoma" panose="020B0604030504040204" pitchFamily="34" charset="0"/>
              </a:rPr>
              <a:t>Use multiple metrics and do noy rely on just one</a:t>
            </a:r>
          </a:p>
          <a:p>
            <a:pPr lvl="1"/>
            <a:r>
              <a:rPr lang="en-US" sz="2600" dirty="0">
                <a:latin typeface="Tahoma" panose="020B0604030504040204" pitchFamily="34" charset="0"/>
                <a:ea typeface="Tahoma" panose="020B0604030504040204" pitchFamily="34" charset="0"/>
                <a:cs typeface="Tahoma" panose="020B0604030504040204" pitchFamily="34" charset="0"/>
              </a:rPr>
              <a:t>Try to figure out what is appropriate for the industry</a:t>
            </a:r>
          </a:p>
          <a:p>
            <a:pPr lvl="1"/>
            <a:r>
              <a:rPr lang="en-US" sz="2600" dirty="0">
                <a:latin typeface="Tahoma" panose="020B0604030504040204" pitchFamily="34" charset="0"/>
                <a:ea typeface="Tahoma" panose="020B0604030504040204" pitchFamily="34" charset="0"/>
                <a:cs typeface="Tahoma" panose="020B0604030504040204" pitchFamily="34" charset="0"/>
              </a:rPr>
              <a:t>If the returns are close to WACC, err on the side of caution</a:t>
            </a:r>
          </a:p>
          <a:p>
            <a:pPr lvl="2"/>
            <a:r>
              <a:rPr lang="en-US" sz="2400" dirty="0">
                <a:latin typeface="Tahoma" panose="020B0604030504040204" pitchFamily="34" charset="0"/>
                <a:ea typeface="Tahoma" panose="020B0604030504040204" pitchFamily="34" charset="0"/>
                <a:cs typeface="Tahoma" panose="020B0604030504040204" pitchFamily="34" charset="0"/>
              </a:rPr>
              <a:t>Assume it is a Graham until proven otherwise</a:t>
            </a:r>
          </a:p>
          <a:p>
            <a:pPr lvl="1"/>
            <a:r>
              <a:rPr lang="en-US" sz="2600" dirty="0">
                <a:latin typeface="Tahoma" panose="020B0604030504040204" pitchFamily="34" charset="0"/>
                <a:ea typeface="Tahoma" panose="020B0604030504040204" pitchFamily="34" charset="0"/>
                <a:cs typeface="Tahoma" panose="020B0604030504040204" pitchFamily="34" charset="0"/>
              </a:rPr>
              <a:t>Look deeply at industry structure</a:t>
            </a:r>
          </a:p>
          <a:p>
            <a:pPr lvl="2"/>
            <a:r>
              <a:rPr lang="en-US" sz="2400" dirty="0">
                <a:latin typeface="Tahoma" panose="020B0604030504040204" pitchFamily="34" charset="0"/>
                <a:ea typeface="Tahoma" panose="020B0604030504040204" pitchFamily="34" charset="0"/>
                <a:cs typeface="Tahoma" panose="020B0604030504040204" pitchFamily="34" charset="0"/>
              </a:rPr>
              <a:t>More consolidated </a:t>
            </a: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likely higher margins/returns</a:t>
            </a:r>
          </a:p>
          <a:p>
            <a:pPr lvl="2"/>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Less consolidated  potential room for more consolidation</a:t>
            </a:r>
          </a:p>
          <a:p>
            <a:pPr lvl="2"/>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How ripe for disruption is the industry as a whole?</a:t>
            </a:r>
            <a:endParaRPr lang="en-US" sz="2400" dirty="0">
              <a:latin typeface="Tahoma" panose="020B0604030504040204" pitchFamily="34" charset="0"/>
              <a:ea typeface="Tahoma" panose="020B0604030504040204" pitchFamily="34" charset="0"/>
              <a:cs typeface="Tahoma" panose="020B0604030504040204" pitchFamily="34" charset="0"/>
            </a:endParaRPr>
          </a:p>
          <a:p>
            <a:pPr lvl="2"/>
            <a:endParaRPr lang="en-US" sz="2400" dirty="0">
              <a:latin typeface="Tahoma" panose="020B0604030504040204" pitchFamily="34" charset="0"/>
              <a:ea typeface="Tahoma" panose="020B0604030504040204" pitchFamily="34" charset="0"/>
              <a:cs typeface="Tahoma" panose="020B0604030504040204" pitchFamily="34" charset="0"/>
            </a:endParaRPr>
          </a:p>
          <a:p>
            <a:pPr lvl="2"/>
            <a:endParaRPr lang="en-US" sz="24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2200" dirty="0">
              <a:latin typeface="Tahoma" panose="020B0604030504040204" pitchFamily="34" charset="0"/>
              <a:ea typeface="Tahoma" panose="020B0604030504040204" pitchFamily="34" charset="0"/>
              <a:cs typeface="Tahoma" panose="020B0604030504040204" pitchFamily="34" charset="0"/>
            </a:endParaRPr>
          </a:p>
          <a:p>
            <a:pPr lvl="2"/>
            <a:endParaRPr lang="en-US" sz="26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20</a:t>
            </a:fld>
            <a:endParaRPr lang="en-US"/>
          </a:p>
        </p:txBody>
      </p:sp>
    </p:spTree>
    <p:extLst>
      <p:ext uri="{BB962C8B-B14F-4D97-AF65-F5344CB8AC3E}">
        <p14:creationId xmlns:p14="http://schemas.microsoft.com/office/powerpoint/2010/main" val="16700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Assessing the Business</a:t>
            </a:r>
          </a:p>
        </p:txBody>
      </p:sp>
      <p:sp>
        <p:nvSpPr>
          <p:cNvPr id="3" name="Content Placeholder 2"/>
          <p:cNvSpPr>
            <a:spLocks noGrp="1"/>
          </p:cNvSpPr>
          <p:nvPr>
            <p:ph idx="1"/>
          </p:nvPr>
        </p:nvSpPr>
        <p:spPr>
          <a:xfrm>
            <a:off x="950166" y="1201766"/>
            <a:ext cx="10112689" cy="5259264"/>
          </a:xfrm>
        </p:spPr>
        <p:txBody>
          <a:bodyPr>
            <a:normAutofit/>
          </a:bodyPr>
          <a:lstStyle/>
          <a:p>
            <a:r>
              <a:rPr lang="en-US" sz="3000" dirty="0">
                <a:latin typeface="Tahoma" panose="020B0604030504040204" pitchFamily="34" charset="0"/>
                <a:ea typeface="Tahoma" panose="020B0604030504040204" pitchFamily="34" charset="0"/>
                <a:cs typeface="Tahoma" panose="020B0604030504040204" pitchFamily="34" charset="0"/>
              </a:rPr>
              <a:t>Margins and returns versus closest comps</a:t>
            </a:r>
          </a:p>
          <a:p>
            <a:pPr lvl="1"/>
            <a:r>
              <a:rPr lang="en-US" sz="2800" dirty="0">
                <a:latin typeface="Tahoma" panose="020B0604030504040204" pitchFamily="34" charset="0"/>
                <a:ea typeface="Tahoma" panose="020B0604030504040204" pitchFamily="34" charset="0"/>
                <a:cs typeface="Tahoma" panose="020B0604030504040204" pitchFamily="34" charset="0"/>
              </a:rPr>
              <a:t>Compare segment by segment if you can (see below)</a:t>
            </a:r>
          </a:p>
          <a:p>
            <a:pPr lvl="1"/>
            <a:r>
              <a:rPr lang="en-US" sz="2800" dirty="0">
                <a:latin typeface="Tahoma" panose="020B0604030504040204" pitchFamily="34" charset="0"/>
                <a:ea typeface="Tahoma" panose="020B0604030504040204" pitchFamily="34" charset="0"/>
                <a:cs typeface="Tahoma" panose="020B0604030504040204" pitchFamily="34" charset="0"/>
              </a:rPr>
              <a:t>Otherwise, compare margins and returns at the company-level</a:t>
            </a:r>
          </a:p>
          <a:p>
            <a:pPr lvl="1"/>
            <a:endParaRPr lang="en-US" sz="2800" dirty="0">
              <a:latin typeface="Tahoma" panose="020B0604030504040204" pitchFamily="34" charset="0"/>
              <a:ea typeface="Tahoma" panose="020B0604030504040204" pitchFamily="34" charset="0"/>
              <a:cs typeface="Tahoma" panose="020B0604030504040204" pitchFamily="34" charset="0"/>
            </a:endParaRPr>
          </a:p>
          <a:p>
            <a:pPr lvl="1"/>
            <a:endParaRPr lang="en-US" sz="28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2200" dirty="0">
              <a:latin typeface="Tahoma" panose="020B0604030504040204" pitchFamily="34" charset="0"/>
              <a:ea typeface="Tahoma" panose="020B0604030504040204" pitchFamily="34" charset="0"/>
              <a:cs typeface="Tahoma" panose="020B0604030504040204" pitchFamily="34" charset="0"/>
            </a:endParaRPr>
          </a:p>
          <a:p>
            <a:pPr lvl="2"/>
            <a:endParaRPr lang="en-US" sz="26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21</a:t>
            </a:fld>
            <a:endParaRPr lang="en-US"/>
          </a:p>
        </p:txBody>
      </p:sp>
      <p:pic>
        <p:nvPicPr>
          <p:cNvPr id="5" name="Picture 4">
            <a:extLst>
              <a:ext uri="{FF2B5EF4-FFF2-40B4-BE49-F238E27FC236}">
                <a16:creationId xmlns:a16="http://schemas.microsoft.com/office/drawing/2014/main" id="{4CB9014C-5540-482B-AC61-BAF786A0C631}"/>
              </a:ext>
            </a:extLst>
          </p:cNvPr>
          <p:cNvPicPr>
            <a:picLocks noChangeAspect="1"/>
          </p:cNvPicPr>
          <p:nvPr/>
        </p:nvPicPr>
        <p:blipFill>
          <a:blip r:embed="rId3"/>
          <a:stretch>
            <a:fillRect/>
          </a:stretch>
        </p:blipFill>
        <p:spPr>
          <a:xfrm>
            <a:off x="99799" y="3395414"/>
            <a:ext cx="11992402" cy="1523449"/>
          </a:xfrm>
          <a:prstGeom prst="rect">
            <a:avLst/>
          </a:prstGeom>
        </p:spPr>
      </p:pic>
    </p:spTree>
    <p:extLst>
      <p:ext uri="{BB962C8B-B14F-4D97-AF65-F5344CB8AC3E}">
        <p14:creationId xmlns:p14="http://schemas.microsoft.com/office/powerpoint/2010/main" val="853869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26" y="562227"/>
            <a:ext cx="9861276" cy="1400530"/>
          </a:xfrm>
        </p:spPr>
        <p:txBody>
          <a:bodyPr/>
          <a:lstStyle/>
          <a:p>
            <a:pPr algn="ctr"/>
            <a:r>
              <a:rPr lang="en-US" sz="7200"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Poll # 4</a:t>
            </a:r>
          </a:p>
        </p:txBody>
      </p:sp>
      <p:sp>
        <p:nvSpPr>
          <p:cNvPr id="4" name="Slide Number Placeholder 3"/>
          <p:cNvSpPr>
            <a:spLocks noGrp="1"/>
          </p:cNvSpPr>
          <p:nvPr>
            <p:ph type="sldNum" sz="quarter" idx="12"/>
          </p:nvPr>
        </p:nvSpPr>
        <p:spPr/>
        <p:txBody>
          <a:bodyPr/>
          <a:lstStyle/>
          <a:p>
            <a:fld id="{FD3AD662-33D0-4F66-8868-D27D3AE0901A}" type="slidenum">
              <a:rPr lang="en-US" smtClean="0"/>
              <a:t>22</a:t>
            </a:fld>
            <a:endParaRPr lang="en-US"/>
          </a:p>
        </p:txBody>
      </p:sp>
      <p:sp>
        <p:nvSpPr>
          <p:cNvPr id="5" name="Rectangle 4">
            <a:extLst>
              <a:ext uri="{FF2B5EF4-FFF2-40B4-BE49-F238E27FC236}">
                <a16:creationId xmlns:a16="http://schemas.microsoft.com/office/drawing/2014/main" id="{38F4F00B-6C9E-4161-841F-33A02953B00E}"/>
              </a:ext>
            </a:extLst>
          </p:cNvPr>
          <p:cNvSpPr/>
          <p:nvPr/>
        </p:nvSpPr>
        <p:spPr>
          <a:xfrm>
            <a:off x="1549925" y="2019872"/>
            <a:ext cx="9321040" cy="1938992"/>
          </a:xfrm>
          <a:prstGeom prst="rect">
            <a:avLst/>
          </a:prstGeom>
        </p:spPr>
        <p:txBody>
          <a:bodyPr wrap="square">
            <a:spAutoFit/>
          </a:bodyPr>
          <a:lstStyle/>
          <a:p>
            <a:pPr lvl="0"/>
            <a:r>
              <a:rPr lang="en-US" sz="2400" dirty="0">
                <a:latin typeface="Tahoma" panose="020B0604030504040204" pitchFamily="34" charset="0"/>
                <a:ea typeface="Tahoma" panose="020B0604030504040204" pitchFamily="34" charset="0"/>
                <a:cs typeface="Tahoma" panose="020B0604030504040204" pitchFamily="34" charset="0"/>
              </a:rPr>
              <a:t>How important is the balance sheet and leverage when first looking at a company? </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Not so much, the business is WAY more important</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Very important because leverage can destroy a business</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Valuation is really what VALUE investors should focus on</a:t>
            </a:r>
          </a:p>
        </p:txBody>
      </p:sp>
    </p:spTree>
    <p:extLst>
      <p:ext uri="{BB962C8B-B14F-4D97-AF65-F5344CB8AC3E}">
        <p14:creationId xmlns:p14="http://schemas.microsoft.com/office/powerpoint/2010/main" val="381564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Assessing the Business</a:t>
            </a:r>
          </a:p>
        </p:txBody>
      </p:sp>
      <p:sp>
        <p:nvSpPr>
          <p:cNvPr id="3" name="Content Placeholder 2"/>
          <p:cNvSpPr>
            <a:spLocks noGrp="1"/>
          </p:cNvSpPr>
          <p:nvPr>
            <p:ph idx="1"/>
          </p:nvPr>
        </p:nvSpPr>
        <p:spPr>
          <a:xfrm>
            <a:off x="950166" y="1201766"/>
            <a:ext cx="8946541" cy="5259264"/>
          </a:xfrm>
        </p:spPr>
        <p:txBody>
          <a:bodyPr>
            <a:normAutofit fontScale="92500" lnSpcReduction="20000"/>
          </a:bodyPr>
          <a:lstStyle/>
          <a:p>
            <a:r>
              <a:rPr lang="en-US" sz="3000" dirty="0">
                <a:latin typeface="Tahoma" panose="020B0604030504040204" pitchFamily="34" charset="0"/>
                <a:ea typeface="Tahoma" panose="020B0604030504040204" pitchFamily="34" charset="0"/>
                <a:cs typeface="Tahoma" panose="020B0604030504040204" pitchFamily="34" charset="0"/>
              </a:rPr>
              <a:t>Quick Balance Sheet Review</a:t>
            </a:r>
          </a:p>
          <a:p>
            <a:pPr lvl="1"/>
            <a:r>
              <a:rPr lang="en-US" sz="2800" dirty="0">
                <a:latin typeface="Tahoma" panose="020B0604030504040204" pitchFamily="34" charset="0"/>
                <a:ea typeface="Tahoma" panose="020B0604030504040204" pitchFamily="34" charset="0"/>
                <a:cs typeface="Tahoma" panose="020B0604030504040204" pitchFamily="34" charset="0"/>
              </a:rPr>
              <a:t>A few key metrics:</a:t>
            </a:r>
          </a:p>
          <a:p>
            <a:pPr lvl="2"/>
            <a:r>
              <a:rPr lang="en-US" sz="2600" dirty="0">
                <a:latin typeface="Tahoma" panose="020B0604030504040204" pitchFamily="34" charset="0"/>
                <a:ea typeface="Tahoma" panose="020B0604030504040204" pitchFamily="34" charset="0"/>
                <a:cs typeface="Tahoma" panose="020B0604030504040204" pitchFamily="34" charset="0"/>
              </a:rPr>
              <a:t>Net debt to EBITDA</a:t>
            </a:r>
          </a:p>
          <a:p>
            <a:pPr lvl="2"/>
            <a:r>
              <a:rPr lang="en-US" sz="2600" dirty="0">
                <a:latin typeface="Tahoma" panose="020B0604030504040204" pitchFamily="34" charset="0"/>
                <a:ea typeface="Tahoma" panose="020B0604030504040204" pitchFamily="34" charset="0"/>
                <a:cs typeface="Tahoma" panose="020B0604030504040204" pitchFamily="34" charset="0"/>
              </a:rPr>
              <a:t>EBITDA/Interest Expense</a:t>
            </a:r>
          </a:p>
          <a:p>
            <a:pPr lvl="2"/>
            <a:r>
              <a:rPr lang="en-US" sz="2600" dirty="0">
                <a:latin typeface="Tahoma" panose="020B0604030504040204" pitchFamily="34" charset="0"/>
                <a:ea typeface="Tahoma" panose="020B0604030504040204" pitchFamily="34" charset="0"/>
                <a:cs typeface="Tahoma" panose="020B0604030504040204" pitchFamily="34" charset="0"/>
              </a:rPr>
              <a:t>(EBITDA-CAPEX)/Interest Expense</a:t>
            </a:r>
          </a:p>
          <a:p>
            <a:pPr lvl="1"/>
            <a:r>
              <a:rPr lang="en-US" sz="2800" dirty="0">
                <a:latin typeface="Tahoma" panose="020B0604030504040204" pitchFamily="34" charset="0"/>
                <a:ea typeface="Tahoma" panose="020B0604030504040204" pitchFamily="34" charset="0"/>
                <a:cs typeface="Tahoma" panose="020B0604030504040204" pitchFamily="34" charset="0"/>
              </a:rPr>
              <a:t>Does the business generate cash consistently?</a:t>
            </a:r>
          </a:p>
          <a:p>
            <a:pPr lvl="1"/>
            <a:r>
              <a:rPr lang="en-US" sz="2800" dirty="0">
                <a:latin typeface="Tahoma" panose="020B0604030504040204" pitchFamily="34" charset="0"/>
                <a:ea typeface="Tahoma" panose="020B0604030504040204" pitchFamily="34" charset="0"/>
                <a:cs typeface="Tahoma" panose="020B0604030504040204" pitchFamily="34" charset="0"/>
              </a:rPr>
              <a:t>Nearest maturities</a:t>
            </a:r>
          </a:p>
          <a:p>
            <a:pPr lvl="1"/>
            <a:r>
              <a:rPr lang="en-US" sz="2800" dirty="0">
                <a:latin typeface="Tahoma" panose="020B0604030504040204" pitchFamily="34" charset="0"/>
                <a:ea typeface="Tahoma" panose="020B0604030504040204" pitchFamily="34" charset="0"/>
                <a:cs typeface="Tahoma" panose="020B0604030504040204" pitchFamily="34" charset="0"/>
              </a:rPr>
              <a:t>Covenants </a:t>
            </a:r>
          </a:p>
          <a:p>
            <a:pPr lvl="1"/>
            <a:r>
              <a:rPr lang="en-US" sz="2800" dirty="0">
                <a:latin typeface="Tahoma" panose="020B0604030504040204" pitchFamily="34" charset="0"/>
                <a:ea typeface="Tahoma" panose="020B0604030504040204" pitchFamily="34" charset="0"/>
                <a:cs typeface="Tahoma" panose="020B0604030504040204" pitchFamily="34" charset="0"/>
              </a:rPr>
              <a:t>Other funding requirements: dividends, buyback, M&amp;A, legal settlements, environmental costs, etc.</a:t>
            </a:r>
          </a:p>
          <a:p>
            <a:pPr lvl="1"/>
            <a:r>
              <a:rPr lang="en-US" sz="2800" dirty="0">
                <a:latin typeface="Tahoma" panose="020B0604030504040204" pitchFamily="34" charset="0"/>
                <a:ea typeface="Tahoma" panose="020B0604030504040204" pitchFamily="34" charset="0"/>
                <a:cs typeface="Tahoma" panose="020B0604030504040204" pitchFamily="34" charset="0"/>
              </a:rPr>
              <a:t>Every company and industry is different</a:t>
            </a:r>
          </a:p>
          <a:p>
            <a:pPr lvl="2"/>
            <a:r>
              <a:rPr lang="en-US" sz="2600" dirty="0">
                <a:latin typeface="Tahoma" panose="020B0604030504040204" pitchFamily="34" charset="0"/>
                <a:ea typeface="Tahoma" panose="020B0604030504040204" pitchFamily="34" charset="0"/>
                <a:cs typeface="Tahoma" panose="020B0604030504040204" pitchFamily="34" charset="0"/>
              </a:rPr>
              <a:t>So, the B/S risk is dependent and subjective</a:t>
            </a:r>
          </a:p>
          <a:p>
            <a:pPr lvl="1"/>
            <a:endParaRPr lang="en-US" sz="2800" dirty="0">
              <a:latin typeface="Tahoma" panose="020B0604030504040204" pitchFamily="34" charset="0"/>
              <a:ea typeface="Tahoma" panose="020B0604030504040204" pitchFamily="34" charset="0"/>
              <a:cs typeface="Tahoma" panose="020B0604030504040204" pitchFamily="34" charset="0"/>
            </a:endParaRPr>
          </a:p>
          <a:p>
            <a:pPr lvl="1"/>
            <a:endParaRPr lang="en-US" sz="28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2200" dirty="0">
              <a:latin typeface="Tahoma" panose="020B0604030504040204" pitchFamily="34" charset="0"/>
              <a:ea typeface="Tahoma" panose="020B0604030504040204" pitchFamily="34" charset="0"/>
              <a:cs typeface="Tahoma" panose="020B0604030504040204" pitchFamily="34" charset="0"/>
            </a:endParaRPr>
          </a:p>
          <a:p>
            <a:pPr lvl="2"/>
            <a:endParaRPr lang="en-US" sz="26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23</a:t>
            </a:fld>
            <a:endParaRPr lang="en-US"/>
          </a:p>
        </p:txBody>
      </p:sp>
    </p:spTree>
    <p:extLst>
      <p:ext uri="{BB962C8B-B14F-4D97-AF65-F5344CB8AC3E}">
        <p14:creationId xmlns:p14="http://schemas.microsoft.com/office/powerpoint/2010/main" val="1577594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Assessing the Business</a:t>
            </a:r>
          </a:p>
        </p:txBody>
      </p:sp>
      <p:sp>
        <p:nvSpPr>
          <p:cNvPr id="3" name="Content Placeholder 2"/>
          <p:cNvSpPr>
            <a:spLocks noGrp="1"/>
          </p:cNvSpPr>
          <p:nvPr>
            <p:ph idx="1"/>
          </p:nvPr>
        </p:nvSpPr>
        <p:spPr>
          <a:xfrm>
            <a:off x="950166" y="1201766"/>
            <a:ext cx="8946541" cy="5259264"/>
          </a:xfrm>
        </p:spPr>
        <p:txBody>
          <a:bodyPr>
            <a:normAutofit/>
          </a:bodyPr>
          <a:lstStyle/>
          <a:p>
            <a:r>
              <a:rPr lang="en-US" sz="3000" dirty="0">
                <a:latin typeface="Tahoma" panose="020B0604030504040204" pitchFamily="34" charset="0"/>
                <a:ea typeface="Tahoma" panose="020B0604030504040204" pitchFamily="34" charset="0"/>
                <a:cs typeface="Tahoma" panose="020B0604030504040204" pitchFamily="34" charset="0"/>
              </a:rPr>
              <a:t>Ben’s Proprietary Debt Score</a:t>
            </a:r>
          </a:p>
          <a:p>
            <a:pPr lvl="1"/>
            <a:r>
              <a:rPr lang="en-US" sz="2800" dirty="0">
                <a:latin typeface="Tahoma" panose="020B0604030504040204" pitchFamily="34" charset="0"/>
                <a:ea typeface="Tahoma" panose="020B0604030504040204" pitchFamily="34" charset="0"/>
                <a:cs typeface="Tahoma" panose="020B0604030504040204" pitchFamily="34" charset="0"/>
              </a:rPr>
              <a:t>Make a call about the risk of the B/S</a:t>
            </a:r>
          </a:p>
          <a:p>
            <a:endParaRPr lang="en-US" sz="2800" dirty="0">
              <a:latin typeface="Tahoma" panose="020B0604030504040204" pitchFamily="34" charset="0"/>
              <a:ea typeface="Tahoma" panose="020B0604030504040204" pitchFamily="34" charset="0"/>
              <a:cs typeface="Tahoma" panose="020B0604030504040204" pitchFamily="34" charset="0"/>
            </a:endParaRPr>
          </a:p>
          <a:p>
            <a:pPr lvl="1"/>
            <a:endParaRPr lang="en-US" sz="2800" dirty="0">
              <a:latin typeface="Tahoma" panose="020B0604030504040204" pitchFamily="34" charset="0"/>
              <a:ea typeface="Tahoma" panose="020B0604030504040204" pitchFamily="34" charset="0"/>
              <a:cs typeface="Tahoma" panose="020B0604030504040204" pitchFamily="34" charset="0"/>
            </a:endParaRPr>
          </a:p>
          <a:p>
            <a:pPr lvl="1"/>
            <a:endParaRPr lang="en-US" sz="28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2200" dirty="0">
              <a:latin typeface="Tahoma" panose="020B0604030504040204" pitchFamily="34" charset="0"/>
              <a:ea typeface="Tahoma" panose="020B0604030504040204" pitchFamily="34" charset="0"/>
              <a:cs typeface="Tahoma" panose="020B0604030504040204" pitchFamily="34" charset="0"/>
            </a:endParaRPr>
          </a:p>
          <a:p>
            <a:pPr lvl="2"/>
            <a:endParaRPr lang="en-US" sz="26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a:p>
            <a:pPr lvl="1"/>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24</a:t>
            </a:fld>
            <a:endParaRPr lang="en-US"/>
          </a:p>
        </p:txBody>
      </p:sp>
      <p:pic>
        <p:nvPicPr>
          <p:cNvPr id="5" name="Picture 4">
            <a:extLst>
              <a:ext uri="{FF2B5EF4-FFF2-40B4-BE49-F238E27FC236}">
                <a16:creationId xmlns:a16="http://schemas.microsoft.com/office/drawing/2014/main" id="{6C447666-8D30-4D97-8E6A-282B453C7D28}"/>
              </a:ext>
            </a:extLst>
          </p:cNvPr>
          <p:cNvPicPr>
            <a:picLocks noChangeAspect="1"/>
          </p:cNvPicPr>
          <p:nvPr/>
        </p:nvPicPr>
        <p:blipFill>
          <a:blip r:embed="rId3"/>
          <a:stretch>
            <a:fillRect/>
          </a:stretch>
        </p:blipFill>
        <p:spPr>
          <a:xfrm>
            <a:off x="726413" y="2339399"/>
            <a:ext cx="9700671" cy="4261200"/>
          </a:xfrm>
          <a:prstGeom prst="rect">
            <a:avLst/>
          </a:prstGeom>
        </p:spPr>
      </p:pic>
    </p:spTree>
    <p:extLst>
      <p:ext uri="{BB962C8B-B14F-4D97-AF65-F5344CB8AC3E}">
        <p14:creationId xmlns:p14="http://schemas.microsoft.com/office/powerpoint/2010/main" val="3845056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07" y="2593619"/>
            <a:ext cx="9861276" cy="1400530"/>
          </a:xfrm>
        </p:spPr>
        <p:txBody>
          <a:bodyPr/>
          <a:lstStyle/>
          <a:p>
            <a:pPr algn="ctr"/>
            <a:r>
              <a:rPr lang="en-US" sz="7200"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VALUE</a:t>
            </a:r>
          </a:p>
        </p:txBody>
      </p:sp>
      <p:sp>
        <p:nvSpPr>
          <p:cNvPr id="4" name="Slide Number Placeholder 3"/>
          <p:cNvSpPr>
            <a:spLocks noGrp="1"/>
          </p:cNvSpPr>
          <p:nvPr>
            <p:ph type="sldNum" sz="quarter" idx="12"/>
          </p:nvPr>
        </p:nvSpPr>
        <p:spPr/>
        <p:txBody>
          <a:bodyPr/>
          <a:lstStyle/>
          <a:p>
            <a:fld id="{FD3AD662-33D0-4F66-8868-D27D3AE0901A}" type="slidenum">
              <a:rPr lang="en-US" smtClean="0"/>
              <a:t>25</a:t>
            </a:fld>
            <a:endParaRPr lang="en-US"/>
          </a:p>
        </p:txBody>
      </p:sp>
    </p:spTree>
    <p:extLst>
      <p:ext uri="{BB962C8B-B14F-4D97-AF65-F5344CB8AC3E}">
        <p14:creationId xmlns:p14="http://schemas.microsoft.com/office/powerpoint/2010/main" val="1580340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Why is valuation so important</a:t>
            </a:r>
          </a:p>
        </p:txBody>
      </p:sp>
      <p:sp>
        <p:nvSpPr>
          <p:cNvPr id="3" name="Content Placeholder 2"/>
          <p:cNvSpPr>
            <a:spLocks noGrp="1"/>
          </p:cNvSpPr>
          <p:nvPr>
            <p:ph idx="1"/>
          </p:nvPr>
        </p:nvSpPr>
        <p:spPr>
          <a:xfrm>
            <a:off x="1059674" y="1469967"/>
            <a:ext cx="8946541" cy="4195481"/>
          </a:xfrm>
        </p:spPr>
        <p:txBody>
          <a:bodyPr>
            <a:normAutofit fontScale="92500" lnSpcReduction="10000"/>
          </a:bodyPr>
          <a:lstStyle/>
          <a:p>
            <a:r>
              <a:rPr lang="en-US" sz="3200" dirty="0">
                <a:latin typeface="Tahoma" panose="020B0604030504040204" pitchFamily="34" charset="0"/>
                <a:ea typeface="Tahoma" panose="020B0604030504040204" pitchFamily="34" charset="0"/>
                <a:cs typeface="Tahoma" panose="020B0604030504040204" pitchFamily="34" charset="0"/>
              </a:rPr>
              <a:t>As an investor, all you can control is:</a:t>
            </a:r>
          </a:p>
          <a:p>
            <a:pPr lvl="1"/>
            <a:r>
              <a:rPr lang="en-US" sz="3000" dirty="0">
                <a:latin typeface="Tahoma" panose="020B0604030504040204" pitchFamily="34" charset="0"/>
                <a:ea typeface="Tahoma" panose="020B0604030504040204" pitchFamily="34" charset="0"/>
                <a:cs typeface="Tahoma" panose="020B0604030504040204" pitchFamily="34" charset="0"/>
              </a:rPr>
              <a:t>Your due diligence process</a:t>
            </a:r>
          </a:p>
          <a:p>
            <a:pPr lvl="1"/>
            <a:r>
              <a:rPr lang="en-US" sz="3000" dirty="0">
                <a:latin typeface="Tahoma" panose="020B0604030504040204" pitchFamily="34" charset="0"/>
                <a:ea typeface="Tahoma" panose="020B0604030504040204" pitchFamily="34" charset="0"/>
                <a:cs typeface="Tahoma" panose="020B0604030504040204" pitchFamily="34" charset="0"/>
              </a:rPr>
              <a:t>The price you pay</a:t>
            </a:r>
          </a:p>
          <a:p>
            <a:r>
              <a:rPr lang="en-US" sz="3200" dirty="0">
                <a:latin typeface="Tahoma" panose="020B0604030504040204" pitchFamily="34" charset="0"/>
                <a:ea typeface="Tahoma" panose="020B0604030504040204" pitchFamily="34" charset="0"/>
                <a:cs typeface="Tahoma" panose="020B0604030504040204" pitchFamily="34" charset="0"/>
              </a:rPr>
              <a:t>Academic research says “valuation really matters when it comes to future returns”</a:t>
            </a:r>
          </a:p>
          <a:p>
            <a:r>
              <a:rPr lang="en-US" sz="3200" dirty="0">
                <a:latin typeface="Tahoma" panose="020B0604030504040204" pitchFamily="34" charset="0"/>
                <a:ea typeface="Tahoma" panose="020B0604030504040204" pitchFamily="34" charset="0"/>
                <a:cs typeface="Tahoma" panose="020B0604030504040204" pitchFamily="34" charset="0"/>
              </a:rPr>
              <a:t>Core skill of being an equity analyst</a:t>
            </a:r>
          </a:p>
          <a:p>
            <a:r>
              <a:rPr lang="en-US" sz="3200" dirty="0">
                <a:latin typeface="Tahoma" panose="020B0604030504040204" pitchFamily="34" charset="0"/>
                <a:ea typeface="Tahoma" panose="020B0604030504040204" pitchFamily="34" charset="0"/>
                <a:cs typeface="Tahoma" panose="020B0604030504040204" pitchFamily="34" charset="0"/>
              </a:rPr>
              <a:t>Allows you to employ creativity</a:t>
            </a:r>
          </a:p>
          <a:p>
            <a:r>
              <a:rPr lang="en-US" sz="3200" dirty="0">
                <a:latin typeface="Tahoma" panose="020B0604030504040204" pitchFamily="34" charset="0"/>
                <a:ea typeface="Tahoma" panose="020B0604030504040204" pitchFamily="34" charset="0"/>
                <a:cs typeface="Tahoma" panose="020B0604030504040204" pitchFamily="34" charset="0"/>
              </a:rPr>
              <a:t>Building consistency is key to a good process</a:t>
            </a:r>
          </a:p>
        </p:txBody>
      </p:sp>
      <p:sp>
        <p:nvSpPr>
          <p:cNvPr id="4" name="Slide Number Placeholder 3"/>
          <p:cNvSpPr>
            <a:spLocks noGrp="1"/>
          </p:cNvSpPr>
          <p:nvPr>
            <p:ph type="sldNum" sz="quarter" idx="12"/>
          </p:nvPr>
        </p:nvSpPr>
        <p:spPr/>
        <p:txBody>
          <a:bodyPr/>
          <a:lstStyle/>
          <a:p>
            <a:fld id="{FD3AD662-33D0-4F66-8868-D27D3AE0901A}" type="slidenum">
              <a:rPr lang="en-US" smtClean="0"/>
              <a:t>26</a:t>
            </a:fld>
            <a:endParaRPr lang="en-US"/>
          </a:p>
        </p:txBody>
      </p:sp>
    </p:spTree>
    <p:extLst>
      <p:ext uri="{BB962C8B-B14F-4D97-AF65-F5344CB8AC3E}">
        <p14:creationId xmlns:p14="http://schemas.microsoft.com/office/powerpoint/2010/main" val="3823545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99" y="830524"/>
            <a:ext cx="9861276" cy="1400530"/>
          </a:xfrm>
        </p:spPr>
        <p:txBody>
          <a:bodyPr/>
          <a:lstStyle/>
          <a:p>
            <a:pPr algn="ctr"/>
            <a:r>
              <a:rPr lang="en-US" sz="7200"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Poll # 5</a:t>
            </a:r>
          </a:p>
        </p:txBody>
      </p:sp>
      <p:sp>
        <p:nvSpPr>
          <p:cNvPr id="4" name="Slide Number Placeholder 3"/>
          <p:cNvSpPr>
            <a:spLocks noGrp="1"/>
          </p:cNvSpPr>
          <p:nvPr>
            <p:ph type="sldNum" sz="quarter" idx="12"/>
          </p:nvPr>
        </p:nvSpPr>
        <p:spPr/>
        <p:txBody>
          <a:bodyPr/>
          <a:lstStyle/>
          <a:p>
            <a:fld id="{FD3AD662-33D0-4F66-8868-D27D3AE0901A}" type="slidenum">
              <a:rPr lang="en-US" smtClean="0"/>
              <a:t>27</a:t>
            </a:fld>
            <a:endParaRPr lang="en-US"/>
          </a:p>
        </p:txBody>
      </p:sp>
      <p:sp>
        <p:nvSpPr>
          <p:cNvPr id="3" name="Rectangle 2">
            <a:extLst>
              <a:ext uri="{FF2B5EF4-FFF2-40B4-BE49-F238E27FC236}">
                <a16:creationId xmlns:a16="http://schemas.microsoft.com/office/drawing/2014/main" id="{D9A085A0-8591-4BDB-8F1A-BF0412752618}"/>
              </a:ext>
            </a:extLst>
          </p:cNvPr>
          <p:cNvSpPr/>
          <p:nvPr/>
        </p:nvSpPr>
        <p:spPr>
          <a:xfrm>
            <a:off x="1974811" y="2057434"/>
            <a:ext cx="7891947" cy="2308324"/>
          </a:xfrm>
          <a:prstGeom prst="rect">
            <a:avLst/>
          </a:prstGeom>
        </p:spPr>
        <p:txBody>
          <a:bodyPr wrap="square">
            <a:spAutoFit/>
          </a:bodyPr>
          <a:lstStyle/>
          <a:p>
            <a:pPr lvl="0"/>
            <a:r>
              <a:rPr lang="en-US" sz="2400" dirty="0">
                <a:latin typeface="Tahoma" panose="020B0604030504040204" pitchFamily="34" charset="0"/>
                <a:ea typeface="Tahoma" panose="020B0604030504040204" pitchFamily="34" charset="0"/>
                <a:cs typeface="Tahoma" panose="020B0604030504040204" pitchFamily="34" charset="0"/>
              </a:rPr>
              <a:t>What valuation metric should you be most focused on? </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P/E ratio</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EV/EBITDA</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Sum of the parts</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DCF</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All of the above</a:t>
            </a:r>
          </a:p>
        </p:txBody>
      </p:sp>
    </p:spTree>
    <p:extLst>
      <p:ext uri="{BB962C8B-B14F-4D97-AF65-F5344CB8AC3E}">
        <p14:creationId xmlns:p14="http://schemas.microsoft.com/office/powerpoint/2010/main" val="2043771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Key Valuation Techniques</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104293" y="1538225"/>
            <a:ext cx="8946541" cy="4195481"/>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DCF</a:t>
            </a:r>
          </a:p>
          <a:p>
            <a:r>
              <a:rPr lang="en-US" sz="2400" dirty="0">
                <a:latin typeface="Tahoma" panose="020B0604030504040204" pitchFamily="34" charset="0"/>
                <a:ea typeface="Tahoma" panose="020B0604030504040204" pitchFamily="34" charset="0"/>
                <a:cs typeface="Tahoma" panose="020B0604030504040204" pitchFamily="34" charset="0"/>
              </a:rPr>
              <a:t>Historical Multiples Analysis</a:t>
            </a:r>
          </a:p>
          <a:p>
            <a:r>
              <a:rPr lang="en-US" sz="2400" dirty="0">
                <a:latin typeface="Tahoma" panose="020B0604030504040204" pitchFamily="34" charset="0"/>
                <a:ea typeface="Tahoma" panose="020B0604030504040204" pitchFamily="34" charset="0"/>
                <a:cs typeface="Tahoma" panose="020B0604030504040204" pitchFamily="34" charset="0"/>
              </a:rPr>
              <a:t>SOTP</a:t>
            </a:r>
          </a:p>
          <a:p>
            <a:r>
              <a:rPr lang="en-US" sz="2400" dirty="0">
                <a:latin typeface="Tahoma" panose="020B0604030504040204" pitchFamily="34" charset="0"/>
                <a:ea typeface="Tahoma" panose="020B0604030504040204" pitchFamily="34" charset="0"/>
                <a:cs typeface="Tahoma" panose="020B0604030504040204" pitchFamily="34" charset="0"/>
              </a:rPr>
              <a:t>Private Market Value</a:t>
            </a:r>
          </a:p>
          <a:p>
            <a:r>
              <a:rPr lang="en-US" sz="2400" dirty="0">
                <a:latin typeface="Tahoma" panose="020B0604030504040204" pitchFamily="34" charset="0"/>
                <a:ea typeface="Tahoma" panose="020B0604030504040204" pitchFamily="34" charset="0"/>
                <a:cs typeface="Tahoma" panose="020B0604030504040204" pitchFamily="34" charset="0"/>
              </a:rPr>
              <a:t>TRIANGULATE!!</a:t>
            </a:r>
          </a:p>
          <a:p>
            <a:pPr lvl="1"/>
            <a:r>
              <a:rPr lang="en-US" sz="2400" dirty="0">
                <a:latin typeface="Tahoma" panose="020B0604030504040204" pitchFamily="34" charset="0"/>
                <a:ea typeface="Tahoma" panose="020B0604030504040204" pitchFamily="34" charset="0"/>
                <a:cs typeface="Tahoma" panose="020B0604030504040204" pitchFamily="34" charset="0"/>
              </a:rPr>
              <a:t>You want multiple metrics that suggest that the stock is trading below intrinsic value</a:t>
            </a:r>
          </a:p>
          <a:p>
            <a:pPr lvl="2"/>
            <a:r>
              <a:rPr lang="en-US" sz="2400" dirty="0">
                <a:latin typeface="Tahoma" panose="020B0604030504040204" pitchFamily="34" charset="0"/>
                <a:ea typeface="Tahoma" panose="020B0604030504040204" pitchFamily="34" charset="0"/>
                <a:cs typeface="Tahoma" panose="020B0604030504040204" pitchFamily="34" charset="0"/>
              </a:rPr>
              <a:t>But no bell goes off when you hit a stock’s intrinsic value</a:t>
            </a:r>
          </a:p>
          <a:p>
            <a:endParaRPr lang="en-US" dirty="0"/>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28</a:t>
            </a:fld>
            <a:endParaRPr lang="en-US"/>
          </a:p>
        </p:txBody>
      </p:sp>
    </p:spTree>
    <p:extLst>
      <p:ext uri="{BB962C8B-B14F-4D97-AF65-F5344CB8AC3E}">
        <p14:creationId xmlns:p14="http://schemas.microsoft.com/office/powerpoint/2010/main" val="34204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Discounted Cash Flow Analysis (DCF)</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104293" y="1538225"/>
            <a:ext cx="8946541" cy="4867057"/>
          </a:xfrm>
        </p:spPr>
        <p:txBody>
          <a:bodyPr>
            <a:normAutofit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The value of ANY company is equal to the present value of future cash flows</a:t>
            </a:r>
          </a:p>
          <a:p>
            <a:pPr lvl="1"/>
            <a:r>
              <a:rPr lang="en-US" dirty="0">
                <a:latin typeface="Tahoma" panose="020B0604030504040204" pitchFamily="34" charset="0"/>
                <a:ea typeface="Tahoma" panose="020B0604030504040204" pitchFamily="34" charset="0"/>
                <a:cs typeface="Tahoma" panose="020B0604030504040204" pitchFamily="34" charset="0"/>
              </a:rPr>
              <a:t>The difficulty is properly understanding what the future will look like</a:t>
            </a:r>
          </a:p>
          <a:p>
            <a:pPr lvl="1"/>
            <a:r>
              <a:rPr lang="en-US" dirty="0">
                <a:latin typeface="Tahoma" panose="020B0604030504040204" pitchFamily="34" charset="0"/>
                <a:ea typeface="Tahoma" panose="020B0604030504040204" pitchFamily="34" charset="0"/>
                <a:cs typeface="Tahoma" panose="020B0604030504040204" pitchFamily="34" charset="0"/>
              </a:rPr>
              <a:t>This is why you have to perform deep diligence on the business:</a:t>
            </a:r>
          </a:p>
          <a:p>
            <a:pPr lvl="2"/>
            <a:r>
              <a:rPr lang="en-US" dirty="0">
                <a:latin typeface="Tahoma" panose="020B0604030504040204" pitchFamily="34" charset="0"/>
                <a:ea typeface="Tahoma" panose="020B0604030504040204" pitchFamily="34" charset="0"/>
                <a:cs typeface="Tahoma" panose="020B0604030504040204" pitchFamily="34" charset="0"/>
              </a:rPr>
              <a:t>Competitive advantage</a:t>
            </a:r>
          </a:p>
          <a:p>
            <a:pPr lvl="2"/>
            <a:r>
              <a:rPr lang="en-US" dirty="0">
                <a:latin typeface="Tahoma" panose="020B0604030504040204" pitchFamily="34" charset="0"/>
                <a:ea typeface="Tahoma" panose="020B0604030504040204" pitchFamily="34" charset="0"/>
                <a:cs typeface="Tahoma" panose="020B0604030504040204" pitchFamily="34" charset="0"/>
              </a:rPr>
              <a:t>Total addressable market </a:t>
            </a:r>
          </a:p>
          <a:p>
            <a:pPr lvl="2"/>
            <a:r>
              <a:rPr lang="en-US" dirty="0">
                <a:latin typeface="Tahoma" panose="020B0604030504040204" pitchFamily="34" charset="0"/>
                <a:ea typeface="Tahoma" panose="020B0604030504040204" pitchFamily="34" charset="0"/>
                <a:cs typeface="Tahoma" panose="020B0604030504040204" pitchFamily="34" charset="0"/>
              </a:rPr>
              <a:t>Incremental returns on capital</a:t>
            </a:r>
          </a:p>
          <a:p>
            <a:pPr lvl="2"/>
            <a:r>
              <a:rPr lang="en-US" dirty="0">
                <a:latin typeface="Tahoma" panose="020B0604030504040204" pitchFamily="34" charset="0"/>
                <a:ea typeface="Tahoma" panose="020B0604030504040204" pitchFamily="34" charset="0"/>
                <a:cs typeface="Tahoma" panose="020B0604030504040204" pitchFamily="34" charset="0"/>
              </a:rPr>
              <a:t>Margin/return enhancement opportunities</a:t>
            </a:r>
          </a:p>
          <a:p>
            <a:pPr lvl="2"/>
            <a:r>
              <a:rPr lang="en-US" dirty="0">
                <a:latin typeface="Tahoma" panose="020B0604030504040204" pitchFamily="34" charset="0"/>
                <a:ea typeface="Tahoma" panose="020B0604030504040204" pitchFamily="34" charset="0"/>
                <a:cs typeface="Tahoma" panose="020B0604030504040204" pitchFamily="34" charset="0"/>
              </a:rPr>
              <a:t>Capital allocation avenues</a:t>
            </a:r>
          </a:p>
          <a:p>
            <a:pPr lvl="1"/>
            <a:r>
              <a:rPr lang="en-US" dirty="0">
                <a:latin typeface="Tahoma" panose="020B0604030504040204" pitchFamily="34" charset="0"/>
                <a:ea typeface="Tahoma" panose="020B0604030504040204" pitchFamily="34" charset="0"/>
                <a:cs typeface="Tahoma" panose="020B0604030504040204" pitchFamily="34" charset="0"/>
              </a:rPr>
              <a:t>Garbage in= garbage out</a:t>
            </a:r>
          </a:p>
          <a:p>
            <a:pPr lvl="2"/>
            <a:r>
              <a:rPr lang="en-US" dirty="0">
                <a:latin typeface="Tahoma" panose="020B0604030504040204" pitchFamily="34" charset="0"/>
                <a:ea typeface="Tahoma" panose="020B0604030504040204" pitchFamily="34" charset="0"/>
                <a:cs typeface="Tahoma" panose="020B0604030504040204" pitchFamily="34" charset="0"/>
              </a:rPr>
              <a:t>Any stock can be cheap or expensive based on assumptions</a:t>
            </a:r>
          </a:p>
          <a:p>
            <a:pPr lvl="1"/>
            <a:r>
              <a:rPr lang="en-US" dirty="0">
                <a:latin typeface="Tahoma" panose="020B0604030504040204" pitchFamily="34" charset="0"/>
                <a:ea typeface="Tahoma" panose="020B0604030504040204" pitchFamily="34" charset="0"/>
                <a:cs typeface="Tahoma" panose="020B0604030504040204" pitchFamily="34" charset="0"/>
              </a:rPr>
              <a:t>Multiples are simply short hands for a DCF</a:t>
            </a:r>
          </a:p>
          <a:p>
            <a:pPr lvl="1"/>
            <a:r>
              <a:rPr lang="en-US" dirty="0">
                <a:latin typeface="Tahoma" panose="020B0604030504040204" pitchFamily="34" charset="0"/>
                <a:ea typeface="Tahoma" panose="020B0604030504040204" pitchFamily="34" charset="0"/>
                <a:cs typeface="Tahoma" panose="020B0604030504040204" pitchFamily="34" charset="0"/>
              </a:rPr>
              <a:t>Great presentation from NYU professor on marrying the narrative and model: </a:t>
            </a:r>
            <a:r>
              <a:rPr lang="en-US" dirty="0">
                <a:latin typeface="Tahoma" panose="020B0604030504040204" pitchFamily="34" charset="0"/>
                <a:ea typeface="Tahoma" panose="020B0604030504040204" pitchFamily="34" charset="0"/>
                <a:cs typeface="Tahoma" panose="020B0604030504040204" pitchFamily="34" charset="0"/>
                <a:hlinkClick r:id="rId2"/>
              </a:rPr>
              <a:t>http://people.stern.nyu.edu/adamodar/pdfiles/country/narrative&amp;numbers.pdf</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29</a:t>
            </a:fld>
            <a:endParaRPr lang="en-US"/>
          </a:p>
        </p:txBody>
      </p:sp>
    </p:spTree>
    <p:extLst>
      <p:ext uri="{BB962C8B-B14F-4D97-AF65-F5344CB8AC3E}">
        <p14:creationId xmlns:p14="http://schemas.microsoft.com/office/powerpoint/2010/main" val="136609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4104-87B7-4F23-833F-3FBAF7297F0C}"/>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Presentation Overview*</a:t>
            </a:r>
          </a:p>
        </p:txBody>
      </p:sp>
      <p:sp>
        <p:nvSpPr>
          <p:cNvPr id="3" name="Content Placeholder 2">
            <a:extLst>
              <a:ext uri="{FF2B5EF4-FFF2-40B4-BE49-F238E27FC236}">
                <a16:creationId xmlns:a16="http://schemas.microsoft.com/office/drawing/2014/main" id="{6C2C769A-E620-4C51-942A-68C2741B151C}"/>
              </a:ext>
            </a:extLst>
          </p:cNvPr>
          <p:cNvSpPr>
            <a:spLocks noGrp="1"/>
          </p:cNvSpPr>
          <p:nvPr>
            <p:ph idx="1"/>
          </p:nvPr>
        </p:nvSpPr>
        <p:spPr>
          <a:xfrm>
            <a:off x="1021180" y="1152983"/>
            <a:ext cx="8946541" cy="4195481"/>
          </a:xfrm>
        </p:spPr>
        <p:txBody>
          <a:bodyPr>
            <a:noAutofit/>
          </a:bodyPr>
          <a:lstStyle/>
          <a:p>
            <a:r>
              <a:rPr lang="en-US" sz="2800" dirty="0"/>
              <a:t>Why this matters to YOU</a:t>
            </a:r>
          </a:p>
          <a:p>
            <a:r>
              <a:rPr lang="en-US" sz="2800" dirty="0"/>
              <a:t>Things to do BEFORE you start researching</a:t>
            </a:r>
          </a:p>
          <a:p>
            <a:r>
              <a:rPr lang="en-US" sz="2800" dirty="0"/>
              <a:t>Checklist on how to get up to speed quickly:</a:t>
            </a:r>
          </a:p>
          <a:p>
            <a:pPr lvl="1"/>
            <a:r>
              <a:rPr lang="en-US" sz="2800" dirty="0"/>
              <a:t>Business</a:t>
            </a:r>
          </a:p>
          <a:p>
            <a:pPr lvl="1"/>
            <a:r>
              <a:rPr lang="en-US" sz="2800" dirty="0"/>
              <a:t>Value</a:t>
            </a:r>
          </a:p>
          <a:p>
            <a:pPr lvl="1"/>
            <a:r>
              <a:rPr lang="en-US" sz="2800" dirty="0"/>
              <a:t>People</a:t>
            </a:r>
          </a:p>
          <a:p>
            <a:r>
              <a:rPr lang="en-US" sz="2800" dirty="0"/>
              <a:t>How to think about a recommendation</a:t>
            </a:r>
          </a:p>
          <a:p>
            <a:r>
              <a:rPr lang="en-US" sz="2800" dirty="0"/>
              <a:t>Other avenues available if you have more time</a:t>
            </a:r>
          </a:p>
          <a:p>
            <a:r>
              <a:rPr lang="en-US" sz="2800" dirty="0"/>
              <a:t>Key takeaways</a:t>
            </a:r>
          </a:p>
          <a:p>
            <a:r>
              <a:rPr lang="en-US" sz="2800" dirty="0"/>
              <a:t>Q&amp;A</a:t>
            </a:r>
          </a:p>
        </p:txBody>
      </p:sp>
      <p:sp>
        <p:nvSpPr>
          <p:cNvPr id="4" name="Slide Number Placeholder 3">
            <a:extLst>
              <a:ext uri="{FF2B5EF4-FFF2-40B4-BE49-F238E27FC236}">
                <a16:creationId xmlns:a16="http://schemas.microsoft.com/office/drawing/2014/main" id="{AE9505F3-03E5-4A13-B8E1-637DA62E997C}"/>
              </a:ext>
            </a:extLst>
          </p:cNvPr>
          <p:cNvSpPr>
            <a:spLocks noGrp="1"/>
          </p:cNvSpPr>
          <p:nvPr>
            <p:ph type="sldNum" sz="quarter" idx="12"/>
          </p:nvPr>
        </p:nvSpPr>
        <p:spPr/>
        <p:txBody>
          <a:bodyPr/>
          <a:lstStyle/>
          <a:p>
            <a:fld id="{FD3AD662-33D0-4F66-8868-D27D3AE0901A}" type="slidenum">
              <a:rPr lang="en-US" smtClean="0"/>
              <a:t>3</a:t>
            </a:fld>
            <a:endParaRPr lang="en-US"/>
          </a:p>
        </p:txBody>
      </p:sp>
    </p:spTree>
    <p:extLst>
      <p:ext uri="{BB962C8B-B14F-4D97-AF65-F5344CB8AC3E}">
        <p14:creationId xmlns:p14="http://schemas.microsoft.com/office/powerpoint/2010/main" val="381962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DCF (cont.)</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104293" y="1538225"/>
            <a:ext cx="8946541" cy="4687361"/>
          </a:xfrm>
        </p:spPr>
        <p:txBody>
          <a:bodyPr>
            <a:normAutofit/>
          </a:bodyPr>
          <a:lstStyle/>
          <a:p>
            <a:r>
              <a:rPr lang="en-US" sz="1800" dirty="0">
                <a:latin typeface="Tahoma" panose="020B0604030504040204" pitchFamily="34" charset="0"/>
                <a:ea typeface="Tahoma" panose="020B0604030504040204" pitchFamily="34" charset="0"/>
                <a:cs typeface="Tahoma" panose="020B0604030504040204" pitchFamily="34" charset="0"/>
              </a:rPr>
              <a:t>Cove Street’s Conservative DCF Assumptions</a:t>
            </a:r>
          </a:p>
          <a:p>
            <a:pPr lvl="1"/>
            <a:r>
              <a:rPr lang="en-US" dirty="0">
                <a:latin typeface="Tahoma" panose="020B0604030504040204" pitchFamily="34" charset="0"/>
                <a:ea typeface="Tahoma" panose="020B0604030504040204" pitchFamily="34" charset="0"/>
                <a:cs typeface="Tahoma" panose="020B0604030504040204" pitchFamily="34" charset="0"/>
              </a:rPr>
              <a:t>Risk free rate = 5%</a:t>
            </a:r>
          </a:p>
          <a:p>
            <a:pPr lvl="2"/>
            <a:r>
              <a:rPr lang="en-US" sz="1800" dirty="0">
                <a:latin typeface="Tahoma" panose="020B0604030504040204" pitchFamily="34" charset="0"/>
                <a:ea typeface="Tahoma" panose="020B0604030504040204" pitchFamily="34" charset="0"/>
                <a:cs typeface="Tahoma" panose="020B0604030504040204" pitchFamily="34" charset="0"/>
              </a:rPr>
              <a:t>Far higher than current 30 Year UST</a:t>
            </a:r>
          </a:p>
          <a:p>
            <a:pPr lvl="2"/>
            <a:r>
              <a:rPr lang="en-US" sz="1800" dirty="0">
                <a:latin typeface="Tahoma" panose="020B0604030504040204" pitchFamily="34" charset="0"/>
                <a:ea typeface="Tahoma" panose="020B0604030504040204" pitchFamily="34" charset="0"/>
                <a:cs typeface="Tahoma" panose="020B0604030504040204" pitchFamily="34" charset="0"/>
              </a:rPr>
              <a:t>Think of WACC as a minimum level of return you would accept as an equity investor</a:t>
            </a:r>
          </a:p>
          <a:p>
            <a:pPr lvl="3"/>
            <a:r>
              <a:rPr lang="en-US" sz="1800" dirty="0">
                <a:latin typeface="Tahoma" panose="020B0604030504040204" pitchFamily="34" charset="0"/>
                <a:ea typeface="Tahoma" panose="020B0604030504040204" pitchFamily="34" charset="0"/>
                <a:cs typeface="Tahoma" panose="020B0604030504040204" pitchFamily="34" charset="0"/>
              </a:rPr>
              <a:t>Long term market returns of 6-7% so acceptable WACC &gt; market returns</a:t>
            </a:r>
          </a:p>
          <a:p>
            <a:pPr lvl="3"/>
            <a:r>
              <a:rPr lang="en-US" sz="1800" dirty="0">
                <a:latin typeface="Tahoma" panose="020B0604030504040204" pitchFamily="34" charset="0"/>
                <a:ea typeface="Tahoma" panose="020B0604030504040204" pitchFamily="34" charset="0"/>
                <a:cs typeface="Tahoma" panose="020B0604030504040204" pitchFamily="34" charset="0"/>
              </a:rPr>
              <a:t>We are not alone– Joel Greenblatt:</a:t>
            </a:r>
          </a:p>
          <a:p>
            <a:pPr lvl="4"/>
            <a:r>
              <a:rPr lang="en-US" sz="1800" dirty="0">
                <a:latin typeface="Tahoma" panose="020B0604030504040204" pitchFamily="34" charset="0"/>
                <a:ea typeface="Tahoma" panose="020B0604030504040204" pitchFamily="34" charset="0"/>
                <a:cs typeface="Tahoma" panose="020B0604030504040204" pitchFamily="34" charset="0"/>
                <a:hlinkClick r:id="rId2"/>
              </a:rPr>
              <a:t>https://www.theinvestorspodcast.com/episodes/common-sense-investing-w-joel-greenblatt/</a:t>
            </a:r>
            <a:endParaRPr lang="en-US" sz="1800" dirty="0">
              <a:latin typeface="Tahoma" panose="020B0604030504040204" pitchFamily="34" charset="0"/>
              <a:ea typeface="Tahoma" panose="020B0604030504040204" pitchFamily="34" charset="0"/>
              <a:cs typeface="Tahoma" panose="020B0604030504040204" pitchFamily="34" charset="0"/>
            </a:endParaRPr>
          </a:p>
          <a:p>
            <a:pPr lvl="1"/>
            <a:r>
              <a:rPr lang="en-US" dirty="0">
                <a:latin typeface="Tahoma" panose="020B0604030504040204" pitchFamily="34" charset="0"/>
                <a:ea typeface="Tahoma" panose="020B0604030504040204" pitchFamily="34" charset="0"/>
                <a:cs typeface="Tahoma" panose="020B0604030504040204" pitchFamily="34" charset="0"/>
              </a:rPr>
              <a:t>Terminal growth rate = 0%</a:t>
            </a:r>
          </a:p>
          <a:p>
            <a:pPr lvl="1"/>
            <a:r>
              <a:rPr lang="en-US" dirty="0">
                <a:latin typeface="Tahoma" panose="020B0604030504040204" pitchFamily="34" charset="0"/>
                <a:ea typeface="Tahoma" panose="020B0604030504040204" pitchFamily="34" charset="0"/>
                <a:cs typeface="Tahoma" panose="020B0604030504040204" pitchFamily="34" charset="0"/>
              </a:rPr>
              <a:t>Modest growth expectations years 5 to 10</a:t>
            </a:r>
          </a:p>
          <a:p>
            <a:pPr lvl="1"/>
            <a:endParaRPr lang="en-US" dirty="0"/>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30</a:t>
            </a:fld>
            <a:endParaRPr lang="en-US"/>
          </a:p>
        </p:txBody>
      </p:sp>
    </p:spTree>
    <p:extLst>
      <p:ext uri="{BB962C8B-B14F-4D97-AF65-F5344CB8AC3E}">
        <p14:creationId xmlns:p14="http://schemas.microsoft.com/office/powerpoint/2010/main" val="644400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DCF (cont.)</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104293" y="1538225"/>
            <a:ext cx="8946541" cy="4687361"/>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DCF Example: Western Union (WU)</a:t>
            </a:r>
          </a:p>
          <a:p>
            <a:pPr lvl="1"/>
            <a:r>
              <a:rPr lang="en-US" dirty="0">
                <a:latin typeface="Tahoma" panose="020B0604030504040204" pitchFamily="34" charset="0"/>
                <a:ea typeface="Tahoma" panose="020B0604030504040204" pitchFamily="34" charset="0"/>
                <a:cs typeface="Tahoma" panose="020B0604030504040204" pitchFamily="34" charset="0"/>
              </a:rPr>
              <a:t>Stock Price: $24.45</a:t>
            </a:r>
          </a:p>
          <a:p>
            <a:pPr lvl="1"/>
            <a:endParaRPr lang="en-US" dirty="0"/>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31</a:t>
            </a:fld>
            <a:endParaRPr lang="en-US"/>
          </a:p>
        </p:txBody>
      </p:sp>
      <p:pic>
        <p:nvPicPr>
          <p:cNvPr id="6" name="Picture 5">
            <a:extLst>
              <a:ext uri="{FF2B5EF4-FFF2-40B4-BE49-F238E27FC236}">
                <a16:creationId xmlns:a16="http://schemas.microsoft.com/office/drawing/2014/main" id="{FBB4676F-09A2-4D2D-A58F-FDB687FF7F7A}"/>
              </a:ext>
            </a:extLst>
          </p:cNvPr>
          <p:cNvPicPr>
            <a:picLocks noChangeAspect="1"/>
          </p:cNvPicPr>
          <p:nvPr/>
        </p:nvPicPr>
        <p:blipFill>
          <a:blip r:embed="rId2"/>
          <a:stretch>
            <a:fillRect/>
          </a:stretch>
        </p:blipFill>
        <p:spPr>
          <a:xfrm>
            <a:off x="656055" y="2359775"/>
            <a:ext cx="10879889" cy="4323288"/>
          </a:xfrm>
          <a:prstGeom prst="rect">
            <a:avLst/>
          </a:prstGeom>
        </p:spPr>
      </p:pic>
    </p:spTree>
    <p:extLst>
      <p:ext uri="{BB962C8B-B14F-4D97-AF65-F5344CB8AC3E}">
        <p14:creationId xmlns:p14="http://schemas.microsoft.com/office/powerpoint/2010/main" val="3425372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Quick and Dirty Model</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775766" y="1285361"/>
            <a:ext cx="8946541" cy="5119921"/>
          </a:xfrm>
        </p:spPr>
        <p:txBody>
          <a:bodyPr>
            <a:normAutofit fontScale="85000" lnSpcReduction="20000"/>
          </a:bodyPr>
          <a:lstStyle/>
          <a:p>
            <a:r>
              <a:rPr lang="en-US" sz="2100" dirty="0">
                <a:latin typeface="Tahoma" panose="020B0604030504040204" pitchFamily="34" charset="0"/>
                <a:ea typeface="Tahoma" panose="020B0604030504040204" pitchFamily="34" charset="0"/>
                <a:cs typeface="Tahoma" panose="020B0604030504040204" pitchFamily="34" charset="0"/>
              </a:rPr>
              <a:t>Income Statement</a:t>
            </a:r>
          </a:p>
          <a:p>
            <a:pPr lvl="1"/>
            <a:r>
              <a:rPr lang="en-US" dirty="0">
                <a:latin typeface="Tahoma" panose="020B0604030504040204" pitchFamily="34" charset="0"/>
                <a:ea typeface="Tahoma" panose="020B0604030504040204" pitchFamily="34" charset="0"/>
                <a:cs typeface="Tahoma" panose="020B0604030504040204" pitchFamily="34" charset="0"/>
              </a:rPr>
              <a:t>Revenue </a:t>
            </a:r>
          </a:p>
          <a:p>
            <a:pPr lvl="2"/>
            <a:r>
              <a:rPr lang="en-US" dirty="0">
                <a:latin typeface="Tahoma" panose="020B0604030504040204" pitchFamily="34" charset="0"/>
                <a:ea typeface="Tahoma" panose="020B0604030504040204" pitchFamily="34" charset="0"/>
                <a:cs typeface="Tahoma" panose="020B0604030504040204" pitchFamily="34" charset="0"/>
              </a:rPr>
              <a:t>Ideally driven by a metric such as subscribers</a:t>
            </a:r>
          </a:p>
          <a:p>
            <a:pPr lvl="3"/>
            <a:r>
              <a:rPr lang="en-US" dirty="0">
                <a:latin typeface="Tahoma" panose="020B0604030504040204" pitchFamily="34" charset="0"/>
                <a:ea typeface="Tahoma" panose="020B0604030504040204" pitchFamily="34" charset="0"/>
                <a:cs typeface="Tahoma" panose="020B0604030504040204" pitchFamily="34" charset="0"/>
              </a:rPr>
              <a:t>Forecast out subs and revenue/sub</a:t>
            </a:r>
          </a:p>
          <a:p>
            <a:pPr lvl="1"/>
            <a:r>
              <a:rPr lang="en-US" dirty="0">
                <a:latin typeface="Tahoma" panose="020B0604030504040204" pitchFamily="34" charset="0"/>
                <a:ea typeface="Tahoma" panose="020B0604030504040204" pitchFamily="34" charset="0"/>
                <a:cs typeface="Tahoma" panose="020B0604030504040204" pitchFamily="34" charset="0"/>
              </a:rPr>
              <a:t>Gross margins</a:t>
            </a:r>
          </a:p>
          <a:p>
            <a:pPr lvl="2"/>
            <a:r>
              <a:rPr lang="en-US" dirty="0">
                <a:latin typeface="Tahoma" panose="020B0604030504040204" pitchFamily="34" charset="0"/>
                <a:ea typeface="Tahoma" panose="020B0604030504040204" pitchFamily="34" charset="0"/>
                <a:cs typeface="Tahoma" panose="020B0604030504040204" pitchFamily="34" charset="0"/>
              </a:rPr>
              <a:t>Tells you a lot about the quality of the business</a:t>
            </a:r>
          </a:p>
          <a:p>
            <a:pPr lvl="1"/>
            <a:r>
              <a:rPr lang="en-US" dirty="0">
                <a:latin typeface="Tahoma" panose="020B0604030504040204" pitchFamily="34" charset="0"/>
                <a:ea typeface="Tahoma" panose="020B0604030504040204" pitchFamily="34" charset="0"/>
                <a:cs typeface="Tahoma" panose="020B0604030504040204" pitchFamily="34" charset="0"/>
              </a:rPr>
              <a:t>Operating Income and Operating Margin</a:t>
            </a:r>
          </a:p>
          <a:p>
            <a:pPr lvl="1"/>
            <a:r>
              <a:rPr lang="en-US" dirty="0">
                <a:latin typeface="Tahoma" panose="020B0604030504040204" pitchFamily="34" charset="0"/>
                <a:ea typeface="Tahoma" panose="020B0604030504040204" pitchFamily="34" charset="0"/>
                <a:cs typeface="Tahoma" panose="020B0604030504040204" pitchFamily="34" charset="0"/>
              </a:rPr>
              <a:t>EBITDA (necessary for PMV and SOTP values) and EBITDA%</a:t>
            </a:r>
          </a:p>
          <a:p>
            <a:pPr lvl="1"/>
            <a:r>
              <a:rPr lang="en-US" dirty="0">
                <a:latin typeface="Tahoma" panose="020B0604030504040204" pitchFamily="34" charset="0"/>
                <a:ea typeface="Tahoma" panose="020B0604030504040204" pitchFamily="34" charset="0"/>
                <a:cs typeface="Tahoma" panose="020B0604030504040204" pitchFamily="34" charset="0"/>
              </a:rPr>
              <a:t>Tax Rate</a:t>
            </a:r>
          </a:p>
          <a:p>
            <a:pPr lvl="1"/>
            <a:r>
              <a:rPr lang="en-US" dirty="0">
                <a:latin typeface="Tahoma" panose="020B0604030504040204" pitchFamily="34" charset="0"/>
                <a:ea typeface="Tahoma" panose="020B0604030504040204" pitchFamily="34" charset="0"/>
                <a:cs typeface="Tahoma" panose="020B0604030504040204" pitchFamily="34" charset="0"/>
              </a:rPr>
              <a:t>EPS </a:t>
            </a:r>
          </a:p>
          <a:p>
            <a:r>
              <a:rPr lang="en-US" dirty="0">
                <a:latin typeface="Tahoma" panose="020B0604030504040204" pitchFamily="34" charset="0"/>
                <a:ea typeface="Tahoma" panose="020B0604030504040204" pitchFamily="34" charset="0"/>
                <a:cs typeface="Tahoma" panose="020B0604030504040204" pitchFamily="34" charset="0"/>
              </a:rPr>
              <a:t>Cash Flow Statement</a:t>
            </a:r>
          </a:p>
          <a:p>
            <a:pPr lvl="1"/>
            <a:r>
              <a:rPr lang="en-US" dirty="0">
                <a:latin typeface="Tahoma" panose="020B0604030504040204" pitchFamily="34" charset="0"/>
                <a:ea typeface="Tahoma" panose="020B0604030504040204" pitchFamily="34" charset="0"/>
                <a:cs typeface="Tahoma" panose="020B0604030504040204" pitchFamily="34" charset="0"/>
              </a:rPr>
              <a:t>D&amp;A</a:t>
            </a:r>
          </a:p>
          <a:p>
            <a:pPr lvl="1"/>
            <a:r>
              <a:rPr lang="en-US" dirty="0">
                <a:latin typeface="Tahoma" panose="020B0604030504040204" pitchFamily="34" charset="0"/>
                <a:ea typeface="Tahoma" panose="020B0604030504040204" pitchFamily="34" charset="0"/>
                <a:cs typeface="Tahoma" panose="020B0604030504040204" pitchFamily="34" charset="0"/>
              </a:rPr>
              <a:t>Changes in working capital</a:t>
            </a:r>
          </a:p>
          <a:p>
            <a:pPr lvl="1"/>
            <a:r>
              <a:rPr lang="en-US" dirty="0">
                <a:latin typeface="Tahoma" panose="020B0604030504040204" pitchFamily="34" charset="0"/>
                <a:ea typeface="Tahoma" panose="020B0604030504040204" pitchFamily="34" charset="0"/>
                <a:cs typeface="Tahoma" panose="020B0604030504040204" pitchFamily="34" charset="0"/>
              </a:rPr>
              <a:t>CAPEX and Maintenance CAPEX</a:t>
            </a:r>
          </a:p>
          <a:p>
            <a:pPr lvl="1"/>
            <a:r>
              <a:rPr lang="en-US" dirty="0">
                <a:latin typeface="Tahoma" panose="020B0604030504040204" pitchFamily="34" charset="0"/>
                <a:ea typeface="Tahoma" panose="020B0604030504040204" pitchFamily="34" charset="0"/>
                <a:cs typeface="Tahoma" panose="020B0604030504040204" pitchFamily="34" charset="0"/>
              </a:rPr>
              <a:t>Option expense</a:t>
            </a:r>
          </a:p>
          <a:p>
            <a:r>
              <a:rPr lang="en-US" dirty="0">
                <a:latin typeface="Tahoma" panose="020B0604030504040204" pitchFamily="34" charset="0"/>
                <a:ea typeface="Tahoma" panose="020B0604030504040204" pitchFamily="34" charset="0"/>
                <a:cs typeface="Tahoma" panose="020B0604030504040204" pitchFamily="34" charset="0"/>
              </a:rPr>
              <a:t>These are the building blocks to get NOPAT</a:t>
            </a: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dirty="0"/>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32</a:t>
            </a:fld>
            <a:endParaRPr lang="en-US"/>
          </a:p>
        </p:txBody>
      </p:sp>
      <p:pic>
        <p:nvPicPr>
          <p:cNvPr id="5" name="Picture 4">
            <a:extLst>
              <a:ext uri="{FF2B5EF4-FFF2-40B4-BE49-F238E27FC236}">
                <a16:creationId xmlns:a16="http://schemas.microsoft.com/office/drawing/2014/main" id="{7ACA02CD-BF8B-4AC0-BA2E-7D47456C6420}"/>
              </a:ext>
            </a:extLst>
          </p:cNvPr>
          <p:cNvPicPr>
            <a:picLocks noChangeAspect="1"/>
          </p:cNvPicPr>
          <p:nvPr/>
        </p:nvPicPr>
        <p:blipFill>
          <a:blip r:embed="rId2"/>
          <a:stretch>
            <a:fillRect/>
          </a:stretch>
        </p:blipFill>
        <p:spPr>
          <a:xfrm>
            <a:off x="6166535" y="4080570"/>
            <a:ext cx="5249699" cy="1983365"/>
          </a:xfrm>
          <a:prstGeom prst="rect">
            <a:avLst/>
          </a:prstGeom>
        </p:spPr>
      </p:pic>
    </p:spTree>
    <p:extLst>
      <p:ext uri="{BB962C8B-B14F-4D97-AF65-F5344CB8AC3E}">
        <p14:creationId xmlns:p14="http://schemas.microsoft.com/office/powerpoint/2010/main" val="1095761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Historical Multiples</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104293" y="1538225"/>
            <a:ext cx="8946541" cy="4687361"/>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We use Capital IQ to determine the standard deviation adjusted average multiples for every company</a:t>
            </a:r>
          </a:p>
          <a:p>
            <a:pPr lvl="1"/>
            <a:r>
              <a:rPr lang="en-US" dirty="0">
                <a:latin typeface="Tahoma" panose="020B0604030504040204" pitchFamily="34" charset="0"/>
                <a:ea typeface="Tahoma" panose="020B0604030504040204" pitchFamily="34" charset="0"/>
                <a:cs typeface="Tahoma" panose="020B0604030504040204" pitchFamily="34" charset="0"/>
              </a:rPr>
              <a:t>5, 10, 15 year average if available</a:t>
            </a:r>
          </a:p>
          <a:p>
            <a:r>
              <a:rPr lang="en-US" dirty="0">
                <a:latin typeface="Tahoma" panose="020B0604030504040204" pitchFamily="34" charset="0"/>
                <a:ea typeface="Tahoma" panose="020B0604030504040204" pitchFamily="34" charset="0"/>
                <a:cs typeface="Tahoma" panose="020B0604030504040204" pitchFamily="34" charset="0"/>
              </a:rPr>
              <a:t>Apply the chosen multiple to 3 year out EV/EBITDA, P/E, EV/Sales multiples</a:t>
            </a:r>
          </a:p>
          <a:p>
            <a:pPr lvl="1"/>
            <a:r>
              <a:rPr lang="en-US" dirty="0">
                <a:latin typeface="Tahoma" panose="020B0604030504040204" pitchFamily="34" charset="0"/>
                <a:ea typeface="Tahoma" panose="020B0604030504040204" pitchFamily="34" charset="0"/>
                <a:cs typeface="Tahoma" panose="020B0604030504040204" pitchFamily="34" charset="0"/>
              </a:rPr>
              <a:t>Include cash generated over that period (for EV-based calcs) to determine the value in 3 years</a:t>
            </a:r>
          </a:p>
          <a:p>
            <a:r>
              <a:rPr lang="en-US" dirty="0">
                <a:latin typeface="Tahoma" panose="020B0604030504040204" pitchFamily="34" charset="0"/>
                <a:ea typeface="Tahoma" panose="020B0604030504040204" pitchFamily="34" charset="0"/>
                <a:cs typeface="Tahoma" panose="020B0604030504040204" pitchFamily="34" charset="0"/>
              </a:rPr>
              <a:t>WU Multiples</a:t>
            </a:r>
          </a:p>
          <a:p>
            <a:endParaRPr lang="en-US" dirty="0"/>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33</a:t>
            </a:fld>
            <a:endParaRPr lang="en-US"/>
          </a:p>
        </p:txBody>
      </p:sp>
      <p:pic>
        <p:nvPicPr>
          <p:cNvPr id="5" name="Picture 4">
            <a:extLst>
              <a:ext uri="{FF2B5EF4-FFF2-40B4-BE49-F238E27FC236}">
                <a16:creationId xmlns:a16="http://schemas.microsoft.com/office/drawing/2014/main" id="{09B8BBC5-9AAA-4582-8995-4EB3B49C46CC}"/>
              </a:ext>
            </a:extLst>
          </p:cNvPr>
          <p:cNvPicPr>
            <a:picLocks noChangeAspect="1"/>
          </p:cNvPicPr>
          <p:nvPr/>
        </p:nvPicPr>
        <p:blipFill>
          <a:blip r:embed="rId2"/>
          <a:stretch>
            <a:fillRect/>
          </a:stretch>
        </p:blipFill>
        <p:spPr>
          <a:xfrm>
            <a:off x="3333832" y="4187763"/>
            <a:ext cx="3709421" cy="2482397"/>
          </a:xfrm>
          <a:prstGeom prst="rect">
            <a:avLst/>
          </a:prstGeom>
        </p:spPr>
      </p:pic>
    </p:spTree>
    <p:extLst>
      <p:ext uri="{BB962C8B-B14F-4D97-AF65-F5344CB8AC3E}">
        <p14:creationId xmlns:p14="http://schemas.microsoft.com/office/powerpoint/2010/main" val="544102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Historical Multiples (cont.)</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026708" y="1228376"/>
            <a:ext cx="8946541" cy="4687361"/>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WU Multiple Analysis:</a:t>
            </a:r>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34</a:t>
            </a:fld>
            <a:endParaRPr lang="en-US"/>
          </a:p>
        </p:txBody>
      </p:sp>
      <p:pic>
        <p:nvPicPr>
          <p:cNvPr id="6" name="Picture 5">
            <a:extLst>
              <a:ext uri="{FF2B5EF4-FFF2-40B4-BE49-F238E27FC236}">
                <a16:creationId xmlns:a16="http://schemas.microsoft.com/office/drawing/2014/main" id="{1FCAA817-C5F9-4390-9977-565F16717A46}"/>
              </a:ext>
            </a:extLst>
          </p:cNvPr>
          <p:cNvPicPr>
            <a:picLocks noChangeAspect="1"/>
          </p:cNvPicPr>
          <p:nvPr/>
        </p:nvPicPr>
        <p:blipFill>
          <a:blip r:embed="rId2"/>
          <a:stretch>
            <a:fillRect/>
          </a:stretch>
        </p:blipFill>
        <p:spPr>
          <a:xfrm>
            <a:off x="1523887" y="1644309"/>
            <a:ext cx="6811643" cy="5102504"/>
          </a:xfrm>
          <a:prstGeom prst="rect">
            <a:avLst/>
          </a:prstGeom>
        </p:spPr>
      </p:pic>
    </p:spTree>
    <p:extLst>
      <p:ext uri="{BB962C8B-B14F-4D97-AF65-F5344CB8AC3E}">
        <p14:creationId xmlns:p14="http://schemas.microsoft.com/office/powerpoint/2010/main" val="3132425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Sum-of-the-parts (SOTP)</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104293" y="1226498"/>
            <a:ext cx="8946541" cy="4687361"/>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If company has multiple segments:</a:t>
            </a:r>
          </a:p>
          <a:p>
            <a:pPr lvl="1"/>
            <a:r>
              <a:rPr lang="en-US" dirty="0">
                <a:latin typeface="Tahoma" panose="020B0604030504040204" pitchFamily="34" charset="0"/>
                <a:ea typeface="Tahoma" panose="020B0604030504040204" pitchFamily="34" charset="0"/>
                <a:cs typeface="Tahoma" panose="020B0604030504040204" pitchFamily="34" charset="0"/>
              </a:rPr>
              <a:t>Find public comps for each of the segments </a:t>
            </a:r>
          </a:p>
          <a:p>
            <a:pPr lvl="2"/>
            <a:r>
              <a:rPr lang="en-US" dirty="0">
                <a:latin typeface="Tahoma" panose="020B0604030504040204" pitchFamily="34" charset="0"/>
                <a:ea typeface="Tahoma" panose="020B0604030504040204" pitchFamily="34" charset="0"/>
                <a:cs typeface="Tahoma" panose="020B0604030504040204" pitchFamily="34" charset="0"/>
              </a:rPr>
              <a:t>Apply those multiples to the various segments</a:t>
            </a:r>
          </a:p>
          <a:p>
            <a:pPr lvl="2"/>
            <a:r>
              <a:rPr lang="en-US" dirty="0">
                <a:latin typeface="Tahoma" panose="020B0604030504040204" pitchFamily="34" charset="0"/>
                <a:ea typeface="Tahoma" panose="020B0604030504040204" pitchFamily="34" charset="0"/>
                <a:cs typeface="Tahoma" panose="020B0604030504040204" pitchFamily="34" charset="0"/>
              </a:rPr>
              <a:t>Can use precedential transactions as well</a:t>
            </a:r>
          </a:p>
          <a:p>
            <a:pPr lvl="2"/>
            <a:r>
              <a:rPr lang="en-US" dirty="0">
                <a:latin typeface="Tahoma" panose="020B0604030504040204" pitchFamily="34" charset="0"/>
                <a:ea typeface="Tahoma" panose="020B0604030504040204" pitchFamily="34" charset="0"/>
                <a:cs typeface="Tahoma" panose="020B0604030504040204" pitchFamily="34" charset="0"/>
              </a:rPr>
              <a:t>Add discount or premium based on business quality vs. peers</a:t>
            </a:r>
          </a:p>
          <a:p>
            <a:pPr lvl="2"/>
            <a:r>
              <a:rPr lang="en-US" dirty="0">
                <a:latin typeface="Tahoma" panose="020B0604030504040204" pitchFamily="34" charset="0"/>
                <a:ea typeface="Tahoma" panose="020B0604030504040204" pitchFamily="34" charset="0"/>
                <a:cs typeface="Tahoma" panose="020B0604030504040204" pitchFamily="34" charset="0"/>
              </a:rPr>
              <a:t>Be very careful if there are no/few perfect comps; beware inflated multiples</a:t>
            </a:r>
          </a:p>
          <a:p>
            <a:pPr lvl="2"/>
            <a:r>
              <a:rPr lang="en-US" dirty="0">
                <a:latin typeface="Tahoma" panose="020B0604030504040204" pitchFamily="34" charset="0"/>
                <a:ea typeface="Tahoma" panose="020B0604030504040204" pitchFamily="34" charset="0"/>
                <a:cs typeface="Tahoma" panose="020B0604030504040204" pitchFamily="34" charset="0"/>
              </a:rPr>
              <a:t>Sum up the various parts, subtract debt =&gt; equity value</a:t>
            </a:r>
          </a:p>
          <a:p>
            <a:r>
              <a:rPr lang="en-US" dirty="0">
                <a:latin typeface="Tahoma" panose="020B0604030504040204" pitchFamily="34" charset="0"/>
                <a:ea typeface="Tahoma" panose="020B0604030504040204" pitchFamily="34" charset="0"/>
                <a:cs typeface="Tahoma" panose="020B0604030504040204" pitchFamily="34" charset="0"/>
              </a:rPr>
              <a:t>LUMN Example</a:t>
            </a:r>
          </a:p>
          <a:p>
            <a:pPr lvl="2"/>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35</a:t>
            </a:fld>
            <a:endParaRPr lang="en-US"/>
          </a:p>
        </p:txBody>
      </p:sp>
      <p:pic>
        <p:nvPicPr>
          <p:cNvPr id="1026" name="Picture 2" descr="LUMN Valuation Overview">
            <a:extLst>
              <a:ext uri="{FF2B5EF4-FFF2-40B4-BE49-F238E27FC236}">
                <a16:creationId xmlns:a16="http://schemas.microsoft.com/office/drawing/2014/main" id="{A64FF6B0-4F74-4893-AE26-CB04E657E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080832"/>
            <a:ext cx="5181600" cy="260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48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Private Market Value</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104293" y="1538225"/>
            <a:ext cx="8946541" cy="4687361"/>
          </a:xfrm>
        </p:spPr>
        <p:txBody>
          <a:bodyPr>
            <a:normAutofit fontScale="925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What would this company be worth if it were sold today?</a:t>
            </a:r>
          </a:p>
          <a:p>
            <a:r>
              <a:rPr lang="en-US" dirty="0">
                <a:latin typeface="Tahoma" panose="020B0604030504040204" pitchFamily="34" charset="0"/>
                <a:ea typeface="Tahoma" panose="020B0604030504040204" pitchFamily="34" charset="0"/>
                <a:cs typeface="Tahoma" panose="020B0604030504040204" pitchFamily="34" charset="0"/>
              </a:rPr>
              <a:t>Look for precedential transactions</a:t>
            </a:r>
          </a:p>
          <a:p>
            <a:pPr lvl="1"/>
            <a:r>
              <a:rPr lang="en-US" dirty="0">
                <a:latin typeface="Tahoma" panose="020B0604030504040204" pitchFamily="34" charset="0"/>
                <a:ea typeface="Tahoma" panose="020B0604030504040204" pitchFamily="34" charset="0"/>
                <a:cs typeface="Tahoma" panose="020B0604030504040204" pitchFamily="34" charset="0"/>
              </a:rPr>
              <a:t>Either apply those multiples to segments or whole company</a:t>
            </a:r>
          </a:p>
          <a:p>
            <a:pPr lvl="1"/>
            <a:r>
              <a:rPr lang="en-US" dirty="0">
                <a:latin typeface="Tahoma" panose="020B0604030504040204" pitchFamily="34" charset="0"/>
                <a:ea typeface="Tahoma" panose="020B0604030504040204" pitchFamily="34" charset="0"/>
                <a:cs typeface="Tahoma" panose="020B0604030504040204" pitchFamily="34" charset="0"/>
              </a:rPr>
              <a:t>Add discount or premium based on business quality vs. peer</a:t>
            </a:r>
          </a:p>
          <a:p>
            <a:pPr lvl="1"/>
            <a:r>
              <a:rPr lang="en-US" dirty="0">
                <a:latin typeface="Tahoma" panose="020B0604030504040204" pitchFamily="34" charset="0"/>
                <a:ea typeface="Tahoma" panose="020B0604030504040204" pitchFamily="34" charset="0"/>
                <a:cs typeface="Tahoma" panose="020B0604030504040204" pitchFamily="34" charset="0"/>
              </a:rPr>
              <a:t>Understand where you are in the cycle and when the deals were completed</a:t>
            </a:r>
          </a:p>
          <a:p>
            <a:pPr lvl="1"/>
            <a:r>
              <a:rPr lang="en-US" dirty="0">
                <a:latin typeface="Tahoma" panose="020B0604030504040204" pitchFamily="34" charset="0"/>
                <a:ea typeface="Tahoma" panose="020B0604030504040204" pitchFamily="34" charset="0"/>
                <a:cs typeface="Tahoma" panose="020B0604030504040204" pitchFamily="34" charset="0"/>
              </a:rPr>
              <a:t>Again, be very careful if there are no/few perfect comps; beware inflated multiples</a:t>
            </a:r>
          </a:p>
          <a:p>
            <a:pPr lvl="1"/>
            <a:r>
              <a:rPr lang="en-US" dirty="0">
                <a:latin typeface="Tahoma" panose="020B0604030504040204" pitchFamily="34" charset="0"/>
                <a:ea typeface="Tahoma" panose="020B0604030504040204" pitchFamily="34" charset="0"/>
                <a:cs typeface="Tahoma" panose="020B0604030504040204" pitchFamily="34" charset="0"/>
              </a:rPr>
              <a:t>Understand differences that stem from:</a:t>
            </a:r>
          </a:p>
          <a:p>
            <a:pPr lvl="2"/>
            <a:r>
              <a:rPr lang="en-US" dirty="0">
                <a:latin typeface="Tahoma" panose="020B0604030504040204" pitchFamily="34" charset="0"/>
                <a:ea typeface="Tahoma" panose="020B0604030504040204" pitchFamily="34" charset="0"/>
                <a:cs typeface="Tahoma" panose="020B0604030504040204" pitchFamily="34" charset="0"/>
              </a:rPr>
              <a:t>Margins</a:t>
            </a:r>
          </a:p>
          <a:p>
            <a:pPr lvl="2"/>
            <a:r>
              <a:rPr lang="en-US" dirty="0">
                <a:latin typeface="Tahoma" panose="020B0604030504040204" pitchFamily="34" charset="0"/>
                <a:ea typeface="Tahoma" panose="020B0604030504040204" pitchFamily="34" charset="0"/>
                <a:cs typeface="Tahoma" panose="020B0604030504040204" pitchFamily="34" charset="0"/>
              </a:rPr>
              <a:t>Returns </a:t>
            </a:r>
          </a:p>
          <a:p>
            <a:pPr lvl="2"/>
            <a:r>
              <a:rPr lang="en-US" dirty="0">
                <a:latin typeface="Tahoma" panose="020B0604030504040204" pitchFamily="34" charset="0"/>
                <a:ea typeface="Tahoma" panose="020B0604030504040204" pitchFamily="34" charset="0"/>
                <a:cs typeface="Tahoma" panose="020B0604030504040204" pitchFamily="34" charset="0"/>
              </a:rPr>
              <a:t>Growth profile</a:t>
            </a:r>
          </a:p>
          <a:p>
            <a:pPr lvl="2"/>
            <a:r>
              <a:rPr lang="en-US" dirty="0">
                <a:latin typeface="Tahoma" panose="020B0604030504040204" pitchFamily="34" charset="0"/>
                <a:ea typeface="Tahoma" panose="020B0604030504040204" pitchFamily="34" charset="0"/>
                <a:cs typeface="Tahoma" panose="020B0604030504040204" pitchFamily="34" charset="0"/>
              </a:rPr>
              <a:t>Geographic exposures</a:t>
            </a:r>
          </a:p>
          <a:p>
            <a:pPr lvl="2"/>
            <a:r>
              <a:rPr lang="en-US" dirty="0">
                <a:latin typeface="Tahoma" panose="020B0604030504040204" pitchFamily="34" charset="0"/>
                <a:ea typeface="Tahoma" panose="020B0604030504040204" pitchFamily="34" charset="0"/>
                <a:cs typeface="Tahoma" panose="020B0604030504040204" pitchFamily="34" charset="0"/>
              </a:rPr>
              <a:t>Where the stock is traded</a:t>
            </a:r>
          </a:p>
          <a:p>
            <a:pPr lvl="2"/>
            <a:r>
              <a:rPr lang="en-US" dirty="0">
                <a:latin typeface="Tahoma" panose="020B0604030504040204" pitchFamily="34" charset="0"/>
                <a:ea typeface="Tahoma" panose="020B0604030504040204" pitchFamily="34" charset="0"/>
                <a:cs typeface="Tahoma" panose="020B0604030504040204" pitchFamily="34" charset="0"/>
              </a:rPr>
              <a:t>Size and scale</a:t>
            </a:r>
          </a:p>
          <a:p>
            <a:pPr lvl="2"/>
            <a:r>
              <a:rPr lang="en-US" dirty="0">
                <a:latin typeface="Tahoma" panose="020B0604030504040204" pitchFamily="34" charset="0"/>
                <a:ea typeface="Tahoma" panose="020B0604030504040204" pitchFamily="34" charset="0"/>
                <a:cs typeface="Tahoma" panose="020B0604030504040204" pitchFamily="34" charset="0"/>
              </a:rPr>
              <a:t>Strategic vs. private equity acquirer</a:t>
            </a: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2"/>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36</a:t>
            </a:fld>
            <a:endParaRPr lang="en-US"/>
          </a:p>
        </p:txBody>
      </p:sp>
    </p:spTree>
    <p:extLst>
      <p:ext uri="{BB962C8B-B14F-4D97-AF65-F5344CB8AC3E}">
        <p14:creationId xmlns:p14="http://schemas.microsoft.com/office/powerpoint/2010/main" val="4178741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Combining Valuation Techniques</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044063" y="1472519"/>
            <a:ext cx="9404723" cy="5021364"/>
          </a:xfrm>
        </p:spPr>
        <p:txBody>
          <a:bodyPr>
            <a:normAutofit fontScale="92500"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Triangulate value</a:t>
            </a:r>
          </a:p>
          <a:p>
            <a:pPr lvl="1"/>
            <a:r>
              <a:rPr lang="en-US" sz="2000" dirty="0">
                <a:latin typeface="Tahoma" panose="020B0604030504040204" pitchFamily="34" charset="0"/>
                <a:ea typeface="Tahoma" panose="020B0604030504040204" pitchFamily="34" charset="0"/>
                <a:cs typeface="Tahoma" panose="020B0604030504040204" pitchFamily="34" charset="0"/>
              </a:rPr>
              <a:t>Again, what you want is multiple metrics that suggest undervaluation</a:t>
            </a:r>
          </a:p>
          <a:p>
            <a:pPr lvl="1"/>
            <a:r>
              <a:rPr lang="en-US" sz="2000" dirty="0">
                <a:latin typeface="Tahoma" panose="020B0604030504040204" pitchFamily="34" charset="0"/>
                <a:ea typeface="Tahoma" panose="020B0604030504040204" pitchFamily="34" charset="0"/>
                <a:cs typeface="Tahoma" panose="020B0604030504040204" pitchFamily="34" charset="0"/>
              </a:rPr>
              <a:t>If one doesn’t scream cheap=&gt; not necessarily a deal breaker</a:t>
            </a:r>
          </a:p>
          <a:p>
            <a:pPr lvl="1"/>
            <a:r>
              <a:rPr lang="en-US" sz="2000" dirty="0">
                <a:latin typeface="Tahoma" panose="020B0604030504040204" pitchFamily="34" charset="0"/>
                <a:ea typeface="Tahoma" panose="020B0604030504040204" pitchFamily="34" charset="0"/>
                <a:cs typeface="Tahoma" panose="020B0604030504040204" pitchFamily="34" charset="0"/>
              </a:rPr>
              <a:t>Make sure you are consistent in your assumptions across techniques</a:t>
            </a:r>
          </a:p>
          <a:p>
            <a:r>
              <a:rPr lang="en-US" dirty="0">
                <a:latin typeface="Tahoma" panose="020B0604030504040204" pitchFamily="34" charset="0"/>
                <a:ea typeface="Tahoma" panose="020B0604030504040204" pitchFamily="34" charset="0"/>
                <a:cs typeface="Tahoma" panose="020B0604030504040204" pitchFamily="34" charset="0"/>
              </a:rPr>
              <a:t>Use the DCF to test your assumptions:</a:t>
            </a:r>
          </a:p>
          <a:p>
            <a:pPr lvl="1"/>
            <a:r>
              <a:rPr lang="en-US" sz="2000" dirty="0">
                <a:latin typeface="Tahoma" panose="020B0604030504040204" pitchFamily="34" charset="0"/>
                <a:ea typeface="Tahoma" panose="020B0604030504040204" pitchFamily="34" charset="0"/>
                <a:cs typeface="Tahoma" panose="020B0604030504040204" pitchFamily="34" charset="0"/>
              </a:rPr>
              <a:t>What is the current stock price implying about growth/margins?</a:t>
            </a:r>
          </a:p>
          <a:p>
            <a:pPr lvl="2"/>
            <a:r>
              <a:rPr lang="en-US" sz="2000" dirty="0">
                <a:latin typeface="Tahoma" panose="020B0604030504040204" pitchFamily="34" charset="0"/>
                <a:ea typeface="Tahoma" panose="020B0604030504040204" pitchFamily="34" charset="0"/>
                <a:cs typeface="Tahoma" panose="020B0604030504040204" pitchFamily="34" charset="0"/>
              </a:rPr>
              <a:t>Is that reasonable or unreasonable?</a:t>
            </a:r>
          </a:p>
          <a:p>
            <a:r>
              <a:rPr lang="en-US" dirty="0">
                <a:latin typeface="Tahoma" panose="020B0604030504040204" pitchFamily="34" charset="0"/>
                <a:ea typeface="Tahoma" panose="020B0604030504040204" pitchFamily="34" charset="0"/>
                <a:cs typeface="Tahoma" panose="020B0604030504040204" pitchFamily="34" charset="0"/>
              </a:rPr>
              <a:t>Too conservative =&gt; you miss opportunities</a:t>
            </a:r>
          </a:p>
          <a:p>
            <a:pPr lvl="1"/>
            <a:r>
              <a:rPr lang="en-US" sz="2000" dirty="0">
                <a:latin typeface="Tahoma" panose="020B0604030504040204" pitchFamily="34" charset="0"/>
                <a:ea typeface="Tahoma" panose="020B0604030504040204" pitchFamily="34" charset="0"/>
                <a:cs typeface="Tahoma" panose="020B0604030504040204" pitchFamily="34" charset="0"/>
              </a:rPr>
              <a:t>Too bullish =&gt; you LOSE money</a:t>
            </a:r>
          </a:p>
          <a:p>
            <a:pPr lvl="1"/>
            <a:r>
              <a:rPr lang="en-US" sz="2000" dirty="0">
                <a:latin typeface="Tahoma" panose="020B0604030504040204" pitchFamily="34" charset="0"/>
                <a:ea typeface="Tahoma" panose="020B0604030504040204" pitchFamily="34" charset="0"/>
                <a:cs typeface="Tahoma" panose="020B0604030504040204" pitchFamily="34" charset="0"/>
              </a:rPr>
              <a:t>First rule is don’t lose money</a:t>
            </a:r>
          </a:p>
          <a:p>
            <a:r>
              <a:rPr lang="en-US" dirty="0">
                <a:latin typeface="Tahoma" panose="020B0604030504040204" pitchFamily="34" charset="0"/>
                <a:ea typeface="Tahoma" panose="020B0604030504040204" pitchFamily="34" charset="0"/>
                <a:cs typeface="Tahoma" panose="020B0604030504040204" pitchFamily="34" charset="0"/>
              </a:rPr>
              <a:t>Demand a sufficient margin of safety for the risk you are taking</a:t>
            </a:r>
          </a:p>
          <a:p>
            <a:r>
              <a:rPr lang="en-US" dirty="0">
                <a:latin typeface="Tahoma" panose="020B0604030504040204" pitchFamily="34" charset="0"/>
                <a:ea typeface="Tahoma" panose="020B0604030504040204" pitchFamily="34" charset="0"/>
                <a:cs typeface="Tahoma" panose="020B0604030504040204" pitchFamily="34" charset="0"/>
              </a:rPr>
              <a:t>Make sure you have a contrarian thesis on why the market is wrong at the current valuation</a:t>
            </a: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2"/>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37</a:t>
            </a:fld>
            <a:endParaRPr lang="en-US"/>
          </a:p>
        </p:txBody>
      </p:sp>
    </p:spTree>
    <p:extLst>
      <p:ext uri="{BB962C8B-B14F-4D97-AF65-F5344CB8AC3E}">
        <p14:creationId xmlns:p14="http://schemas.microsoft.com/office/powerpoint/2010/main" val="3744889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07" y="2593619"/>
            <a:ext cx="9861276" cy="1400530"/>
          </a:xfrm>
        </p:spPr>
        <p:txBody>
          <a:bodyPr/>
          <a:lstStyle/>
          <a:p>
            <a:pPr algn="ctr"/>
            <a:r>
              <a:rPr lang="en-US" sz="7200"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PEOPLE</a:t>
            </a:r>
          </a:p>
        </p:txBody>
      </p:sp>
      <p:sp>
        <p:nvSpPr>
          <p:cNvPr id="4" name="Slide Number Placeholder 3"/>
          <p:cNvSpPr>
            <a:spLocks noGrp="1"/>
          </p:cNvSpPr>
          <p:nvPr>
            <p:ph type="sldNum" sz="quarter" idx="12"/>
          </p:nvPr>
        </p:nvSpPr>
        <p:spPr/>
        <p:txBody>
          <a:bodyPr/>
          <a:lstStyle/>
          <a:p>
            <a:fld id="{FD3AD662-33D0-4F66-8868-D27D3AE0901A}" type="slidenum">
              <a:rPr lang="en-US" smtClean="0"/>
              <a:t>38</a:t>
            </a:fld>
            <a:endParaRPr lang="en-US"/>
          </a:p>
        </p:txBody>
      </p:sp>
    </p:spTree>
    <p:extLst>
      <p:ext uri="{BB962C8B-B14F-4D97-AF65-F5344CB8AC3E}">
        <p14:creationId xmlns:p14="http://schemas.microsoft.com/office/powerpoint/2010/main" val="1571534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Understanding the People</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044063" y="1472518"/>
            <a:ext cx="9404723" cy="4932763"/>
          </a:xfrm>
        </p:spPr>
        <p:txBody>
          <a:bodyPr>
            <a:normAutofit fontScale="925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This is a topic I covered in depth in my Applied Value Investing presentation</a:t>
            </a:r>
          </a:p>
          <a:p>
            <a:pPr lvl="1"/>
            <a:r>
              <a:rPr lang="en-US" dirty="0">
                <a:latin typeface="Tahoma" panose="020B0604030504040204" pitchFamily="34" charset="0"/>
                <a:ea typeface="Tahoma" panose="020B0604030504040204" pitchFamily="34" charset="0"/>
                <a:cs typeface="Tahoma" panose="020B0604030504040204" pitchFamily="34" charset="0"/>
              </a:rPr>
              <a:t>Let me know if you want the slides or my personal management scorecard</a:t>
            </a:r>
          </a:p>
          <a:p>
            <a:r>
              <a:rPr lang="en-US" dirty="0">
                <a:latin typeface="Tahoma" panose="020B0604030504040204" pitchFamily="34" charset="0"/>
                <a:ea typeface="Tahoma" panose="020B0604030504040204" pitchFamily="34" charset="0"/>
                <a:cs typeface="Tahoma" panose="020B0604030504040204" pitchFamily="34" charset="0"/>
              </a:rPr>
              <a:t>Major things to consider:</a:t>
            </a:r>
          </a:p>
          <a:p>
            <a:pPr lvl="1"/>
            <a:r>
              <a:rPr lang="en-US" dirty="0">
                <a:latin typeface="Tahoma" panose="020B0604030504040204" pitchFamily="34" charset="0"/>
                <a:ea typeface="Tahoma" panose="020B0604030504040204" pitchFamily="34" charset="0"/>
                <a:cs typeface="Tahoma" panose="020B0604030504040204" pitchFamily="34" charset="0"/>
              </a:rPr>
              <a:t>Have to assess prior capital allocation</a:t>
            </a:r>
          </a:p>
          <a:p>
            <a:pPr lvl="2"/>
            <a:r>
              <a:rPr lang="en-US" dirty="0">
                <a:latin typeface="Tahoma" panose="020B0604030504040204" pitchFamily="34" charset="0"/>
                <a:ea typeface="Tahoma" panose="020B0604030504040204" pitchFamily="34" charset="0"/>
                <a:cs typeface="Tahoma" panose="020B0604030504040204" pitchFamily="34" charset="0"/>
              </a:rPr>
              <a:t>M&amp;A, buybacks, dividends, divestitures, R&amp;D spend, CAPEX</a:t>
            </a:r>
          </a:p>
          <a:p>
            <a:pPr lvl="1"/>
            <a:r>
              <a:rPr lang="en-US" dirty="0">
                <a:latin typeface="Tahoma" panose="020B0604030504040204" pitchFamily="34" charset="0"/>
                <a:ea typeface="Tahoma" panose="020B0604030504040204" pitchFamily="34" charset="0"/>
                <a:cs typeface="Tahoma" panose="020B0604030504040204" pitchFamily="34" charset="0"/>
              </a:rPr>
              <a:t>Read the proxy to understand incentives</a:t>
            </a:r>
          </a:p>
          <a:p>
            <a:pPr lvl="2"/>
            <a:r>
              <a:rPr lang="en-US" dirty="0">
                <a:latin typeface="Tahoma" panose="020B0604030504040204" pitchFamily="34" charset="0"/>
                <a:ea typeface="Tahoma" panose="020B0604030504040204" pitchFamily="34" charset="0"/>
                <a:cs typeface="Tahoma" panose="020B0604030504040204" pitchFamily="34" charset="0"/>
              </a:rPr>
              <a:t>ST and LT compensation: what metrics do they use?</a:t>
            </a:r>
          </a:p>
          <a:p>
            <a:pPr lvl="2"/>
            <a:r>
              <a:rPr lang="en-US" dirty="0">
                <a:latin typeface="Tahoma" panose="020B0604030504040204" pitchFamily="34" charset="0"/>
                <a:ea typeface="Tahoma" panose="020B0604030504040204" pitchFamily="34" charset="0"/>
                <a:cs typeface="Tahoma" panose="020B0604030504040204" pitchFamily="34" charset="0"/>
              </a:rPr>
              <a:t>Payout in a change in control scenario</a:t>
            </a:r>
          </a:p>
          <a:p>
            <a:pPr lvl="2"/>
            <a:r>
              <a:rPr lang="en-US" dirty="0">
                <a:latin typeface="Tahoma" panose="020B0604030504040204" pitchFamily="34" charset="0"/>
                <a:ea typeface="Tahoma" panose="020B0604030504040204" pitchFamily="34" charset="0"/>
                <a:cs typeface="Tahoma" panose="020B0604030504040204" pitchFamily="34" charset="0"/>
              </a:rPr>
              <a:t>Board and management red flags</a:t>
            </a:r>
          </a:p>
          <a:p>
            <a:pPr lvl="2"/>
            <a:r>
              <a:rPr lang="en-US" dirty="0">
                <a:latin typeface="Tahoma" panose="020B0604030504040204" pitchFamily="34" charset="0"/>
                <a:ea typeface="Tahoma" panose="020B0604030504040204" pitchFamily="34" charset="0"/>
                <a:cs typeface="Tahoma" panose="020B0604030504040204" pitchFamily="34" charset="0"/>
              </a:rPr>
              <a:t>Does compensation feel excessive?</a:t>
            </a:r>
          </a:p>
          <a:p>
            <a:pPr lvl="1"/>
            <a:r>
              <a:rPr lang="en-US" dirty="0">
                <a:latin typeface="Tahoma" panose="020B0604030504040204" pitchFamily="34" charset="0"/>
                <a:ea typeface="Tahoma" panose="020B0604030504040204" pitchFamily="34" charset="0"/>
                <a:cs typeface="Tahoma" panose="020B0604030504040204" pitchFamily="34" charset="0"/>
              </a:rPr>
              <a:t>Does management hit the goals and targets it sets out?</a:t>
            </a:r>
          </a:p>
          <a:p>
            <a:pPr lvl="1"/>
            <a:r>
              <a:rPr lang="en-US" dirty="0">
                <a:latin typeface="Tahoma" panose="020B0604030504040204" pitchFamily="34" charset="0"/>
                <a:ea typeface="Tahoma" panose="020B0604030504040204" pitchFamily="34" charset="0"/>
                <a:cs typeface="Tahoma" panose="020B0604030504040204" pitchFamily="34" charset="0"/>
              </a:rPr>
              <a:t>How long they have been there and previous experience</a:t>
            </a:r>
          </a:p>
          <a:p>
            <a:pPr lvl="1"/>
            <a:r>
              <a:rPr lang="en-US" dirty="0">
                <a:latin typeface="Tahoma" panose="020B0604030504040204" pitchFamily="34" charset="0"/>
                <a:ea typeface="Tahoma" panose="020B0604030504040204" pitchFamily="34" charset="0"/>
                <a:cs typeface="Tahoma" panose="020B0604030504040204" pitchFamily="34" charset="0"/>
              </a:rPr>
              <a:t>How have financial results and stock price performance been over time?</a:t>
            </a:r>
          </a:p>
          <a:p>
            <a:r>
              <a:rPr lang="en-US" dirty="0">
                <a:latin typeface="Tahoma" panose="020B0604030504040204" pitchFamily="34" charset="0"/>
                <a:ea typeface="Tahoma" panose="020B0604030504040204" pitchFamily="34" charset="0"/>
                <a:cs typeface="Tahoma" panose="020B0604030504040204" pitchFamily="34" charset="0"/>
              </a:rPr>
              <a:t>Be skeptical but make a call on management: friend, foe or neutral</a:t>
            </a:r>
          </a:p>
          <a:p>
            <a:pPr lvl="1"/>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2"/>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39</a:t>
            </a:fld>
            <a:endParaRPr lang="en-US"/>
          </a:p>
        </p:txBody>
      </p:sp>
    </p:spTree>
    <p:extLst>
      <p:ext uri="{BB962C8B-B14F-4D97-AF65-F5344CB8AC3E}">
        <p14:creationId xmlns:p14="http://schemas.microsoft.com/office/powerpoint/2010/main" val="283315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Presenter Biography</a:t>
            </a:r>
          </a:p>
        </p:txBody>
      </p:sp>
      <p:sp>
        <p:nvSpPr>
          <p:cNvPr id="3" name="Content Placeholder 2"/>
          <p:cNvSpPr>
            <a:spLocks noGrp="1"/>
          </p:cNvSpPr>
          <p:nvPr>
            <p:ph idx="1"/>
          </p:nvPr>
        </p:nvSpPr>
        <p:spPr>
          <a:xfrm>
            <a:off x="1095980" y="1429464"/>
            <a:ext cx="9552624" cy="4580638"/>
          </a:xfrm>
        </p:spPr>
        <p:txBody>
          <a:bodyPr>
            <a:normAutofit/>
          </a:bodyPr>
          <a:lstStyle/>
          <a:p>
            <a:r>
              <a:rPr lang="en-US" sz="1800" b="1" dirty="0"/>
              <a:t>Ben Claremon</a:t>
            </a:r>
          </a:p>
          <a:p>
            <a:pPr marL="0" indent="0">
              <a:buNone/>
            </a:pPr>
            <a:r>
              <a:rPr lang="en-US" sz="1800" dirty="0"/>
              <a:t>Ben Claremon joined Cove Street in 2011 as a research analyst. He also serves as a Co-Portfolio Manager for our Classic Value | Small Cap Plus strategy. Previously he worked as an equity analyst on both the long and the short side for hedge funds Blue Ram Capital and Right Wall Capital in New York, and interned at West Coast Asset Management in Santa Barbara. Prior to that, he spent four years with a family commercial real estate finance and management business. Mr. Claremon was also the proprietor of the value investing blog, The Inoculated Investor. His background includes an MBA from the UCLA Anderson School of Management and a BS in Economics from the University of Pennsylvania’s Wharton School.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7418" y="83976"/>
            <a:ext cx="567860" cy="567860"/>
          </a:xfrm>
          <a:prstGeom prst="rect">
            <a:avLst/>
          </a:prstGeom>
        </p:spPr>
      </p:pic>
      <p:sp>
        <p:nvSpPr>
          <p:cNvPr id="5" name="Slide Number Placeholder 4"/>
          <p:cNvSpPr>
            <a:spLocks noGrp="1"/>
          </p:cNvSpPr>
          <p:nvPr>
            <p:ph type="sldNum" sz="quarter" idx="12"/>
          </p:nvPr>
        </p:nvSpPr>
        <p:spPr/>
        <p:txBody>
          <a:bodyPr/>
          <a:lstStyle/>
          <a:p>
            <a:fld id="{FD3AD662-33D0-4F66-8868-D27D3AE0901A}" type="slidenum">
              <a:rPr lang="en-US" smtClean="0"/>
              <a:t>4</a:t>
            </a:fld>
            <a:endParaRPr lang="en-US"/>
          </a:p>
        </p:txBody>
      </p:sp>
    </p:spTree>
    <p:extLst>
      <p:ext uri="{BB962C8B-B14F-4D97-AF65-F5344CB8AC3E}">
        <p14:creationId xmlns:p14="http://schemas.microsoft.com/office/powerpoint/2010/main" val="2895252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964" y="912656"/>
            <a:ext cx="9861276" cy="1400530"/>
          </a:xfrm>
        </p:spPr>
        <p:txBody>
          <a:bodyPr/>
          <a:lstStyle/>
          <a:p>
            <a:pPr algn="ctr"/>
            <a:r>
              <a:rPr lang="en-US" sz="7200"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Poll # 6</a:t>
            </a:r>
          </a:p>
        </p:txBody>
      </p:sp>
      <p:sp>
        <p:nvSpPr>
          <p:cNvPr id="4" name="Slide Number Placeholder 3"/>
          <p:cNvSpPr>
            <a:spLocks noGrp="1"/>
          </p:cNvSpPr>
          <p:nvPr>
            <p:ph type="sldNum" sz="quarter" idx="12"/>
          </p:nvPr>
        </p:nvSpPr>
        <p:spPr/>
        <p:txBody>
          <a:bodyPr/>
          <a:lstStyle/>
          <a:p>
            <a:fld id="{FD3AD662-33D0-4F66-8868-D27D3AE0901A}" type="slidenum">
              <a:rPr lang="en-US" smtClean="0"/>
              <a:t>40</a:t>
            </a:fld>
            <a:endParaRPr lang="en-US"/>
          </a:p>
        </p:txBody>
      </p:sp>
      <p:sp>
        <p:nvSpPr>
          <p:cNvPr id="3" name="Rectangle 2">
            <a:extLst>
              <a:ext uri="{FF2B5EF4-FFF2-40B4-BE49-F238E27FC236}">
                <a16:creationId xmlns:a16="http://schemas.microsoft.com/office/drawing/2014/main" id="{C0967A65-EA2A-4541-BF30-E46D107FDBF2}"/>
              </a:ext>
            </a:extLst>
          </p:cNvPr>
          <p:cNvSpPr/>
          <p:nvPr/>
        </p:nvSpPr>
        <p:spPr>
          <a:xfrm>
            <a:off x="1848877" y="2437453"/>
            <a:ext cx="8691363" cy="1569660"/>
          </a:xfrm>
          <a:prstGeom prst="rect">
            <a:avLst/>
          </a:prstGeom>
        </p:spPr>
        <p:txBody>
          <a:bodyPr wrap="square">
            <a:spAutoFit/>
          </a:bodyPr>
          <a:lstStyle/>
          <a:p>
            <a:pPr lvl="0"/>
            <a:r>
              <a:rPr lang="en-US" sz="2400" dirty="0">
                <a:latin typeface="Tahoma" panose="020B0604030504040204" pitchFamily="34" charset="0"/>
                <a:ea typeface="Tahoma" panose="020B0604030504040204" pitchFamily="34" charset="0"/>
                <a:cs typeface="Tahoma" panose="020B0604030504040204" pitchFamily="34" charset="0"/>
              </a:rPr>
              <a:t>Which is the most important of the three components of ESG? </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Environmental</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Social </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Governance</a:t>
            </a:r>
          </a:p>
        </p:txBody>
      </p:sp>
    </p:spTree>
    <p:extLst>
      <p:ext uri="{BB962C8B-B14F-4D97-AF65-F5344CB8AC3E}">
        <p14:creationId xmlns:p14="http://schemas.microsoft.com/office/powerpoint/2010/main" val="2911264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a:xfrm>
            <a:off x="328536" y="102289"/>
            <a:ext cx="10184326" cy="1400530"/>
          </a:xfrm>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ESG (Environmental, Social, Governance)</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071441" y="883986"/>
            <a:ext cx="8946541" cy="5692027"/>
          </a:xfrm>
        </p:spPr>
        <p:txBody>
          <a:bodyPr>
            <a:normAutofit fontScale="92500"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But wait, how does ESG fit?</a:t>
            </a:r>
          </a:p>
          <a:p>
            <a:pPr lvl="1"/>
            <a:r>
              <a:rPr lang="en-US" dirty="0">
                <a:latin typeface="Tahoma" panose="020B0604030504040204" pitchFamily="34" charset="0"/>
                <a:ea typeface="Tahoma" panose="020B0604030504040204" pitchFamily="34" charset="0"/>
                <a:cs typeface="Tahoma" panose="020B0604030504040204" pitchFamily="34" charset="0"/>
              </a:rPr>
              <a:t>There is no good E &amp; S without good G</a:t>
            </a:r>
          </a:p>
          <a:p>
            <a:pPr lvl="2"/>
            <a:r>
              <a:rPr lang="en-US" dirty="0">
                <a:latin typeface="Tahoma" panose="020B0604030504040204" pitchFamily="34" charset="0"/>
                <a:ea typeface="Tahoma" panose="020B0604030504040204" pitchFamily="34" charset="0"/>
                <a:cs typeface="Tahoma" panose="020B0604030504040204" pitchFamily="34" charset="0"/>
              </a:rPr>
              <a:t>Everything starts with good corporate governance</a:t>
            </a:r>
          </a:p>
          <a:p>
            <a:pPr lvl="2"/>
            <a:r>
              <a:rPr lang="en-US" dirty="0">
                <a:latin typeface="Tahoma" panose="020B0604030504040204" pitchFamily="34" charset="0"/>
                <a:ea typeface="Tahoma" panose="020B0604030504040204" pitchFamily="34" charset="0"/>
                <a:cs typeface="Tahoma" panose="020B0604030504040204" pitchFamily="34" charset="0"/>
              </a:rPr>
              <a:t>Good management teams anticipate changes and invest for the long run</a:t>
            </a:r>
          </a:p>
          <a:p>
            <a:pPr lvl="2"/>
            <a:r>
              <a:rPr lang="en-US" dirty="0">
                <a:latin typeface="Tahoma" panose="020B0604030504040204" pitchFamily="34" charset="0"/>
                <a:ea typeface="Tahoma" panose="020B0604030504040204" pitchFamily="34" charset="0"/>
                <a:cs typeface="Tahoma" panose="020B0604030504040204" pitchFamily="34" charset="0"/>
              </a:rPr>
              <a:t>Focus on E&amp;S comes from the top but has to be part of the culture</a:t>
            </a:r>
          </a:p>
          <a:p>
            <a:pPr lvl="1"/>
            <a:r>
              <a:rPr lang="en-US" dirty="0">
                <a:latin typeface="Tahoma" panose="020B0604030504040204" pitchFamily="34" charset="0"/>
                <a:ea typeface="Tahoma" panose="020B0604030504040204" pitchFamily="34" charset="0"/>
                <a:cs typeface="Tahoma" panose="020B0604030504040204" pitchFamily="34" charset="0"/>
              </a:rPr>
              <a:t>Will be hard to know a lot about ESG in a short period of time</a:t>
            </a:r>
          </a:p>
          <a:p>
            <a:pPr lvl="2"/>
            <a:r>
              <a:rPr lang="en-US" dirty="0">
                <a:latin typeface="Tahoma" panose="020B0604030504040204" pitchFamily="34" charset="0"/>
                <a:ea typeface="Tahoma" panose="020B0604030504040204" pitchFamily="34" charset="0"/>
                <a:cs typeface="Tahoma" panose="020B0604030504040204" pitchFamily="34" charset="0"/>
              </a:rPr>
              <a:t>Have to follow a company and an industry for a while</a:t>
            </a:r>
          </a:p>
          <a:p>
            <a:pPr lvl="2"/>
            <a:r>
              <a:rPr lang="en-US" dirty="0">
                <a:latin typeface="Tahoma" panose="020B0604030504040204" pitchFamily="34" charset="0"/>
                <a:ea typeface="Tahoma" panose="020B0604030504040204" pitchFamily="34" charset="0"/>
                <a:cs typeface="Tahoma" panose="020B0604030504040204" pitchFamily="34" charset="0"/>
              </a:rPr>
              <a:t>Focus on governance if you are time constrained</a:t>
            </a:r>
          </a:p>
          <a:p>
            <a:pPr lvl="1"/>
            <a:r>
              <a:rPr lang="en-US">
                <a:latin typeface="Tahoma" panose="020B0604030504040204" pitchFamily="34" charset="0"/>
                <a:ea typeface="Tahoma" panose="020B0604030504040204" pitchFamily="34" charset="0"/>
                <a:cs typeface="Tahoma" panose="020B0604030504040204" pitchFamily="34" charset="0"/>
              </a:rPr>
              <a:t>Look at </a:t>
            </a:r>
            <a:r>
              <a:rPr lang="en-US" dirty="0">
                <a:latin typeface="Tahoma" panose="020B0604030504040204" pitchFamily="34" charset="0"/>
                <a:ea typeface="Tahoma" panose="020B0604030504040204" pitchFamily="34" charset="0"/>
                <a:cs typeface="Tahoma" panose="020B0604030504040204" pitchFamily="34" charset="0"/>
              </a:rPr>
              <a:t>Indeed and Glassdoor to get a sense for culture (the S part)</a:t>
            </a:r>
          </a:p>
          <a:p>
            <a:pPr lvl="1"/>
            <a:r>
              <a:rPr lang="en-US" dirty="0">
                <a:latin typeface="Tahoma" panose="020B0604030504040204" pitchFamily="34" charset="0"/>
                <a:ea typeface="Tahoma" panose="020B0604030504040204" pitchFamily="34" charset="0"/>
                <a:cs typeface="Tahoma" panose="020B0604030504040204" pitchFamily="34" charset="0"/>
              </a:rPr>
              <a:t>Do they publish an annual CSR or ESG report?</a:t>
            </a:r>
          </a:p>
          <a:p>
            <a:pPr lvl="2"/>
            <a:r>
              <a:rPr lang="en-US" dirty="0">
                <a:latin typeface="Tahoma" panose="020B0604030504040204" pitchFamily="34" charset="0"/>
                <a:ea typeface="Tahoma" panose="020B0604030504040204" pitchFamily="34" charset="0"/>
                <a:cs typeface="Tahoma" panose="020B0604030504040204" pitchFamily="34" charset="0"/>
              </a:rPr>
              <a:t>If so, read through it</a:t>
            </a:r>
          </a:p>
          <a:p>
            <a:pPr lvl="1"/>
            <a:r>
              <a:rPr lang="en-US" dirty="0">
                <a:latin typeface="Tahoma" panose="020B0604030504040204" pitchFamily="34" charset="0"/>
                <a:ea typeface="Tahoma" panose="020B0604030504040204" pitchFamily="34" charset="0"/>
                <a:cs typeface="Tahoma" panose="020B0604030504040204" pitchFamily="34" charset="0"/>
              </a:rPr>
              <a:t>Ascertaining the E can be tough as well</a:t>
            </a:r>
          </a:p>
          <a:p>
            <a:pPr lvl="2"/>
            <a:r>
              <a:rPr lang="en-US" dirty="0">
                <a:latin typeface="Tahoma" panose="020B0604030504040204" pitchFamily="34" charset="0"/>
                <a:ea typeface="Tahoma" panose="020B0604030504040204" pitchFamily="34" charset="0"/>
                <a:cs typeface="Tahoma" panose="020B0604030504040204" pitchFamily="34" charset="0"/>
              </a:rPr>
              <a:t>So many different reporting standards</a:t>
            </a:r>
          </a:p>
          <a:p>
            <a:pPr lvl="2"/>
            <a:r>
              <a:rPr lang="en-US" dirty="0">
                <a:latin typeface="Tahoma" panose="020B0604030504040204" pitchFamily="34" charset="0"/>
                <a:ea typeface="Tahoma" panose="020B0604030504040204" pitchFamily="34" charset="0"/>
                <a:cs typeface="Tahoma" panose="020B0604030504040204" pitchFamily="34" charset="0"/>
              </a:rPr>
              <a:t>Do you reward companies that have low scores but are improving?</a:t>
            </a:r>
          </a:p>
          <a:p>
            <a:pPr lvl="2"/>
            <a:r>
              <a:rPr lang="en-US" dirty="0">
                <a:latin typeface="Tahoma" panose="020B0604030504040204" pitchFamily="34" charset="0"/>
                <a:ea typeface="Tahoma" panose="020B0604030504040204" pitchFamily="34" charset="0"/>
                <a:cs typeface="Tahoma" panose="020B0604030504040204" pitchFamily="34" charset="0"/>
              </a:rPr>
              <a:t>Tech companies score high on environmental but how about social?</a:t>
            </a:r>
          </a:p>
          <a:p>
            <a:pPr lvl="2"/>
            <a:r>
              <a:rPr lang="en-US" dirty="0">
                <a:latin typeface="Tahoma" panose="020B0604030504040204" pitchFamily="34" charset="0"/>
                <a:ea typeface="Tahoma" panose="020B0604030504040204" pitchFamily="34" charset="0"/>
                <a:cs typeface="Tahoma" panose="020B0604030504040204" pitchFamily="34" charset="0"/>
              </a:rPr>
              <a:t>There are some questions I ask myself (next slide)</a:t>
            </a:r>
          </a:p>
          <a:p>
            <a:pPr lvl="2"/>
            <a:endParaRPr lang="en-US" dirty="0">
              <a:latin typeface="Tahoma" panose="020B0604030504040204" pitchFamily="34" charset="0"/>
              <a:ea typeface="Tahoma" panose="020B0604030504040204" pitchFamily="34" charset="0"/>
              <a:cs typeface="Tahoma" panose="020B0604030504040204" pitchFamily="34" charset="0"/>
            </a:endParaRPr>
          </a:p>
          <a:p>
            <a:pPr lvl="2"/>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2"/>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41</a:t>
            </a:fld>
            <a:endParaRPr lang="en-US"/>
          </a:p>
        </p:txBody>
      </p:sp>
    </p:spTree>
    <p:extLst>
      <p:ext uri="{BB962C8B-B14F-4D97-AF65-F5344CB8AC3E}">
        <p14:creationId xmlns:p14="http://schemas.microsoft.com/office/powerpoint/2010/main" val="1903306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a:xfrm>
            <a:off x="733719" y="124191"/>
            <a:ext cx="9404723" cy="1400530"/>
          </a:xfrm>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10 Questions on the E of ESG</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071441" y="883987"/>
            <a:ext cx="8946541" cy="4687361"/>
          </a:xfrm>
        </p:spPr>
        <p:txBody>
          <a:bodyPr>
            <a:normAutofit/>
          </a:bodyPr>
          <a:lstStyle/>
          <a:p>
            <a:r>
              <a:rPr lang="en-US" sz="1800" dirty="0">
                <a:latin typeface="Tahoma" panose="020B0604030504040204" pitchFamily="34" charset="0"/>
                <a:ea typeface="Tahoma" panose="020B0604030504040204" pitchFamily="34" charset="0"/>
                <a:cs typeface="Tahoma" panose="020B0604030504040204" pitchFamily="34" charset="0"/>
              </a:rPr>
              <a:t>If you see a lot of yeses </a:t>
            </a:r>
            <a:r>
              <a:rPr lang="en-US" sz="18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800" dirty="0">
                <a:latin typeface="Tahoma" panose="020B0604030504040204" pitchFamily="34" charset="0"/>
                <a:ea typeface="Tahoma" panose="020B0604030504040204" pitchFamily="34" charset="0"/>
                <a:cs typeface="Tahoma" panose="020B0604030504040204" pitchFamily="34" charset="0"/>
              </a:rPr>
              <a:t> that is not a good sign</a:t>
            </a:r>
          </a:p>
          <a:p>
            <a:pPr lvl="1"/>
            <a:r>
              <a:rPr lang="en-US" dirty="0">
                <a:latin typeface="Tahoma" panose="020B0604030504040204" pitchFamily="34" charset="0"/>
                <a:ea typeface="Tahoma" panose="020B0604030504040204" pitchFamily="34" charset="0"/>
                <a:cs typeface="Tahoma" panose="020B0604030504040204" pitchFamily="34" charset="0"/>
              </a:rPr>
              <a:t>Look for things that stand out as potential negatives</a:t>
            </a:r>
          </a:p>
          <a:p>
            <a:pPr lvl="1"/>
            <a:r>
              <a:rPr lang="en-US" dirty="0">
                <a:latin typeface="Tahoma" panose="020B0604030504040204" pitchFamily="34" charset="0"/>
                <a:ea typeface="Tahoma" panose="020B0604030504040204" pitchFamily="34" charset="0"/>
                <a:cs typeface="Tahoma" panose="020B0604030504040204" pitchFamily="34" charset="0"/>
              </a:rPr>
              <a:t>Cheap valuation may not be enough to protect you from these issues</a:t>
            </a:r>
          </a:p>
          <a:p>
            <a:pPr lvl="1"/>
            <a:r>
              <a:rPr lang="en-US" dirty="0">
                <a:latin typeface="Tahoma" panose="020B0604030504040204" pitchFamily="34" charset="0"/>
                <a:ea typeface="Tahoma" panose="020B0604030504040204" pitchFamily="34" charset="0"/>
                <a:cs typeface="Tahoma" panose="020B0604030504040204" pitchFamily="34" charset="0"/>
              </a:rPr>
              <a:t>You may question the longevity of the company or the returns</a:t>
            </a:r>
          </a:p>
          <a:p>
            <a:pPr lvl="1"/>
            <a:r>
              <a:rPr lang="en-US" dirty="0">
                <a:latin typeface="Tahoma" panose="020B0604030504040204" pitchFamily="34" charset="0"/>
                <a:ea typeface="Tahoma" panose="020B0604030504040204" pitchFamily="34" charset="0"/>
                <a:cs typeface="Tahoma" panose="020B0604030504040204" pitchFamily="34" charset="0"/>
              </a:rPr>
              <a:t>You may wonder if management has done enough</a:t>
            </a:r>
          </a:p>
          <a:p>
            <a:pPr lvl="2"/>
            <a:r>
              <a:rPr lang="en-US" sz="1800" dirty="0">
                <a:latin typeface="Tahoma" panose="020B0604030504040204" pitchFamily="34" charset="0"/>
                <a:ea typeface="Tahoma" panose="020B0604030504040204" pitchFamily="34" charset="0"/>
                <a:cs typeface="Tahoma" panose="020B0604030504040204" pitchFamily="34" charset="0"/>
              </a:rPr>
              <a:t>Capital allocation?</a:t>
            </a:r>
          </a:p>
          <a:p>
            <a:pPr lvl="2"/>
            <a:r>
              <a:rPr lang="en-US" sz="1800" dirty="0">
                <a:latin typeface="Tahoma" panose="020B0604030504040204" pitchFamily="34" charset="0"/>
                <a:ea typeface="Tahoma" panose="020B0604030504040204" pitchFamily="34" charset="0"/>
                <a:cs typeface="Tahoma" panose="020B0604030504040204" pitchFamily="34" charset="0"/>
              </a:rPr>
              <a:t>Risk management?</a:t>
            </a:r>
          </a:p>
          <a:p>
            <a:pPr lvl="1"/>
            <a:r>
              <a:rPr lang="en-US" dirty="0">
                <a:latin typeface="Tahoma" panose="020B0604030504040204" pitchFamily="34" charset="0"/>
                <a:ea typeface="Tahoma" panose="020B0604030504040204" pitchFamily="34" charset="0"/>
                <a:cs typeface="Tahoma" panose="020B0604030504040204" pitchFamily="34" charset="0"/>
              </a:rPr>
              <a:t>No hard and fast rules exactly—this is a red flag analysis</a:t>
            </a:r>
          </a:p>
          <a:p>
            <a:pPr lvl="1"/>
            <a:r>
              <a:rPr lang="en-US" dirty="0">
                <a:latin typeface="Tahoma" panose="020B0604030504040204" pitchFamily="34" charset="0"/>
                <a:ea typeface="Tahoma" panose="020B0604030504040204" pitchFamily="34" charset="0"/>
                <a:cs typeface="Tahoma" panose="020B0604030504040204" pitchFamily="34" charset="0"/>
              </a:rPr>
              <a:t>ESG is a hot space so BEWARE greenwashing by companies</a:t>
            </a: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2"/>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42</a:t>
            </a:fld>
            <a:endParaRPr lang="en-US"/>
          </a:p>
        </p:txBody>
      </p:sp>
      <p:pic>
        <p:nvPicPr>
          <p:cNvPr id="5" name="Content Placeholder 4">
            <a:extLst>
              <a:ext uri="{FF2B5EF4-FFF2-40B4-BE49-F238E27FC236}">
                <a16:creationId xmlns:a16="http://schemas.microsoft.com/office/drawing/2014/main" id="{B6DE1FB0-9294-4091-B774-B561BB151782}"/>
              </a:ext>
            </a:extLst>
          </p:cNvPr>
          <p:cNvPicPr>
            <a:picLocks noChangeAspect="1"/>
          </p:cNvPicPr>
          <p:nvPr/>
        </p:nvPicPr>
        <p:blipFill>
          <a:blip r:embed="rId2"/>
          <a:stretch>
            <a:fillRect/>
          </a:stretch>
        </p:blipFill>
        <p:spPr>
          <a:xfrm>
            <a:off x="638061" y="4492091"/>
            <a:ext cx="9902180" cy="2339062"/>
          </a:xfrm>
          <a:prstGeom prst="rect">
            <a:avLst/>
          </a:prstGeom>
        </p:spPr>
      </p:pic>
    </p:spTree>
    <p:extLst>
      <p:ext uri="{BB962C8B-B14F-4D97-AF65-F5344CB8AC3E}">
        <p14:creationId xmlns:p14="http://schemas.microsoft.com/office/powerpoint/2010/main" val="3842484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07" y="2593619"/>
            <a:ext cx="9861276" cy="1400530"/>
          </a:xfrm>
        </p:spPr>
        <p:txBody>
          <a:bodyPr/>
          <a:lstStyle/>
          <a:p>
            <a:pPr algn="ctr"/>
            <a:r>
              <a:rPr lang="en-US" sz="7200"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PUTTING IT ALL TOGETHER</a:t>
            </a:r>
          </a:p>
        </p:txBody>
      </p:sp>
      <p:sp>
        <p:nvSpPr>
          <p:cNvPr id="4" name="Slide Number Placeholder 3"/>
          <p:cNvSpPr>
            <a:spLocks noGrp="1"/>
          </p:cNvSpPr>
          <p:nvPr>
            <p:ph type="sldNum" sz="quarter" idx="12"/>
          </p:nvPr>
        </p:nvSpPr>
        <p:spPr/>
        <p:txBody>
          <a:bodyPr/>
          <a:lstStyle/>
          <a:p>
            <a:fld id="{FD3AD662-33D0-4F66-8868-D27D3AE0901A}" type="slidenum">
              <a:rPr lang="en-US" smtClean="0"/>
              <a:t>43</a:t>
            </a:fld>
            <a:endParaRPr lang="en-US"/>
          </a:p>
        </p:txBody>
      </p:sp>
    </p:spTree>
    <p:extLst>
      <p:ext uri="{BB962C8B-B14F-4D97-AF65-F5344CB8AC3E}">
        <p14:creationId xmlns:p14="http://schemas.microsoft.com/office/powerpoint/2010/main" val="2003149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4104-87B7-4F23-833F-3FBAF7297F0C}"/>
              </a:ext>
            </a:extLst>
          </p:cNvPr>
          <p:cNvSpPr>
            <a:spLocks noGrp="1"/>
          </p:cNvSpPr>
          <p:nvPr>
            <p:ph type="title"/>
          </p:nvPr>
        </p:nvSpPr>
        <p:spPr>
          <a:xfrm>
            <a:off x="563980" y="195372"/>
            <a:ext cx="9404723" cy="140053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Risk Factors</a:t>
            </a:r>
          </a:p>
        </p:txBody>
      </p:sp>
      <p:sp>
        <p:nvSpPr>
          <p:cNvPr id="3" name="Content Placeholder 2">
            <a:extLst>
              <a:ext uri="{FF2B5EF4-FFF2-40B4-BE49-F238E27FC236}">
                <a16:creationId xmlns:a16="http://schemas.microsoft.com/office/drawing/2014/main" id="{6C2C769A-E620-4C51-942A-68C2741B151C}"/>
              </a:ext>
            </a:extLst>
          </p:cNvPr>
          <p:cNvSpPr>
            <a:spLocks noGrp="1"/>
          </p:cNvSpPr>
          <p:nvPr>
            <p:ph idx="1"/>
          </p:nvPr>
        </p:nvSpPr>
        <p:spPr>
          <a:xfrm>
            <a:off x="344405" y="1063416"/>
            <a:ext cx="8920055" cy="4930271"/>
          </a:xfrm>
        </p:spPr>
        <p:txBody>
          <a:bodyPr>
            <a:noAutofit/>
          </a:bodyPr>
          <a:lstStyle/>
          <a:p>
            <a:r>
              <a:rPr lang="en-US" sz="1800" dirty="0">
                <a:latin typeface="Tahoma" panose="020B0604030504040204" pitchFamily="34" charset="0"/>
                <a:ea typeface="Tahoma" panose="020B0604030504040204" pitchFamily="34" charset="0"/>
                <a:cs typeface="Tahoma" panose="020B0604030504040204" pitchFamily="34" charset="0"/>
              </a:rPr>
              <a:t>Pay special attention to what can cause you to lose money</a:t>
            </a:r>
          </a:p>
          <a:p>
            <a:pPr lvl="1"/>
            <a:r>
              <a:rPr lang="en-US" dirty="0">
                <a:latin typeface="Tahoma" panose="020B0604030504040204" pitchFamily="34" charset="0"/>
                <a:ea typeface="Tahoma" panose="020B0604030504040204" pitchFamily="34" charset="0"/>
                <a:cs typeface="Tahoma" panose="020B0604030504040204" pitchFamily="34" charset="0"/>
              </a:rPr>
              <a:t>First and second rule of investing</a:t>
            </a:r>
          </a:p>
          <a:p>
            <a:r>
              <a:rPr lang="en-US" sz="1800" dirty="0">
                <a:latin typeface="Tahoma" panose="020B0604030504040204" pitchFamily="34" charset="0"/>
                <a:ea typeface="Tahoma" panose="020B0604030504040204" pitchFamily="34" charset="0"/>
                <a:cs typeface="Tahoma" panose="020B0604030504040204" pitchFamily="34" charset="0"/>
              </a:rPr>
              <a:t>Be your own short</a:t>
            </a:r>
          </a:p>
          <a:p>
            <a:pPr lvl="1"/>
            <a:r>
              <a:rPr lang="en-US" dirty="0">
                <a:latin typeface="Tahoma" panose="020B0604030504040204" pitchFamily="34" charset="0"/>
                <a:ea typeface="Tahoma" panose="020B0604030504040204" pitchFamily="34" charset="0"/>
                <a:cs typeface="Tahoma" panose="020B0604030504040204" pitchFamily="34" charset="0"/>
              </a:rPr>
              <a:t>Create 4-5 short points for why this will not be a good investment</a:t>
            </a:r>
          </a:p>
          <a:p>
            <a:r>
              <a:rPr lang="en-US" sz="1800" dirty="0">
                <a:latin typeface="Tahoma" panose="020B0604030504040204" pitchFamily="34" charset="0"/>
                <a:ea typeface="Tahoma" panose="020B0604030504040204" pitchFamily="34" charset="0"/>
                <a:cs typeface="Tahoma" panose="020B0604030504040204" pitchFamily="34" charset="0"/>
              </a:rPr>
              <a:t>Remember there are lots of ways to lose money (see next page)</a:t>
            </a:r>
          </a:p>
          <a:p>
            <a:r>
              <a:rPr lang="en-US" sz="1800" dirty="0">
                <a:latin typeface="Tahoma" panose="020B0604030504040204" pitchFamily="34" charset="0"/>
                <a:ea typeface="Tahoma" panose="020B0604030504040204" pitchFamily="34" charset="0"/>
                <a:cs typeface="Tahoma" panose="020B0604030504040204" pitchFamily="34" charset="0"/>
              </a:rPr>
              <a:t>Markets are relatively efficient </a:t>
            </a:r>
            <a:r>
              <a:rPr lang="en-US" sz="18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800" dirty="0">
                <a:latin typeface="Tahoma" panose="020B0604030504040204" pitchFamily="34" charset="0"/>
                <a:ea typeface="Tahoma" panose="020B0604030504040204" pitchFamily="34" charset="0"/>
                <a:cs typeface="Tahoma" panose="020B0604030504040204" pitchFamily="34" charset="0"/>
              </a:rPr>
              <a:t> you better have a good reason to be a contrarian</a:t>
            </a:r>
          </a:p>
          <a:p>
            <a:pPr lvl="1"/>
            <a:r>
              <a:rPr lang="en-US" dirty="0">
                <a:latin typeface="Tahoma" panose="020B0604030504040204" pitchFamily="34" charset="0"/>
                <a:ea typeface="Tahoma" panose="020B0604030504040204" pitchFamily="34" charset="0"/>
                <a:cs typeface="Tahoma" panose="020B0604030504040204" pitchFamily="34" charset="0"/>
              </a:rPr>
              <a:t>There are a lot of stocks that are cheap for a reason</a:t>
            </a:r>
          </a:p>
          <a:p>
            <a:pPr lvl="2"/>
            <a:r>
              <a:rPr lang="en-US" dirty="0">
                <a:latin typeface="Tahoma" panose="020B0604030504040204" pitchFamily="34" charset="0"/>
                <a:ea typeface="Tahoma" panose="020B0604030504040204" pitchFamily="34" charset="0"/>
                <a:cs typeface="Tahoma" panose="020B0604030504040204" pitchFamily="34" charset="0"/>
              </a:rPr>
              <a:t>What is going to be different going forward?</a:t>
            </a:r>
          </a:p>
          <a:p>
            <a:pPr lvl="1"/>
            <a:r>
              <a:rPr lang="en-US" dirty="0">
                <a:latin typeface="Tahoma" panose="020B0604030504040204" pitchFamily="34" charset="0"/>
                <a:ea typeface="Tahoma" panose="020B0604030504040204" pitchFamily="34" charset="0"/>
                <a:cs typeface="Tahoma" panose="020B0604030504040204" pitchFamily="34" charset="0"/>
              </a:rPr>
              <a:t>Would you rather buy Tootsie Roll (TR)?</a:t>
            </a:r>
          </a:p>
          <a:p>
            <a:r>
              <a:rPr lang="en-US" sz="1800" dirty="0">
                <a:latin typeface="Tahoma" panose="020B0604030504040204" pitchFamily="34" charset="0"/>
                <a:ea typeface="Tahoma" panose="020B0604030504040204" pitchFamily="34" charset="0"/>
                <a:cs typeface="Tahoma" panose="020B0604030504040204" pitchFamily="34" charset="0"/>
              </a:rPr>
              <a:t>Approach every investment with skepticism and humility</a:t>
            </a:r>
          </a:p>
          <a:p>
            <a:pPr lvl="1"/>
            <a:r>
              <a:rPr lang="en-US" dirty="0">
                <a:latin typeface="Tahoma" panose="020B0604030504040204" pitchFamily="34" charset="0"/>
                <a:ea typeface="Tahoma" panose="020B0604030504040204" pitchFamily="34" charset="0"/>
                <a:cs typeface="Tahoma" panose="020B0604030504040204" pitchFamily="34" charset="0"/>
              </a:rPr>
              <a:t>Look for reasons NOT to recommend/own the stock</a:t>
            </a:r>
          </a:p>
          <a:p>
            <a:pPr lvl="1"/>
            <a:r>
              <a:rPr lang="en-US" dirty="0">
                <a:latin typeface="Tahoma" panose="020B0604030504040204" pitchFamily="34" charset="0"/>
                <a:ea typeface="Tahoma" panose="020B0604030504040204" pitchFamily="34" charset="0"/>
                <a:cs typeface="Tahoma" panose="020B0604030504040204" pitchFamily="34" charset="0"/>
              </a:rPr>
              <a:t>Other people appreciate you highlighting the risks</a:t>
            </a:r>
          </a:p>
          <a:p>
            <a:r>
              <a:rPr lang="en-US" sz="1800" dirty="0">
                <a:latin typeface="Tahoma" panose="020B0604030504040204" pitchFamily="34" charset="0"/>
                <a:ea typeface="Tahoma" panose="020B0604030504040204" pitchFamily="34" charset="0"/>
                <a:cs typeface="Tahoma" panose="020B0604030504040204" pitchFamily="34" charset="0"/>
              </a:rPr>
              <a:t>But also try to be optimistic about the future (because stocks do go up over time)</a:t>
            </a:r>
          </a:p>
          <a:p>
            <a:pPr lvl="1"/>
            <a:r>
              <a:rPr lang="en-US" dirty="0">
                <a:latin typeface="Tahoma" panose="020B0604030504040204" pitchFamily="34" charset="0"/>
                <a:ea typeface="Tahoma" panose="020B0604030504040204" pitchFamily="34" charset="0"/>
                <a:cs typeface="Tahoma" panose="020B0604030504040204" pitchFamily="34" charset="0"/>
              </a:rPr>
              <a:t>This is a tough balance</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a:p>
          <a:p>
            <a:endParaRPr lang="en-US" sz="3200" dirty="0"/>
          </a:p>
        </p:txBody>
      </p:sp>
      <p:sp>
        <p:nvSpPr>
          <p:cNvPr id="4" name="Slide Number Placeholder 3">
            <a:extLst>
              <a:ext uri="{FF2B5EF4-FFF2-40B4-BE49-F238E27FC236}">
                <a16:creationId xmlns:a16="http://schemas.microsoft.com/office/drawing/2014/main" id="{AE9505F3-03E5-4A13-B8E1-637DA62E997C}"/>
              </a:ext>
            </a:extLst>
          </p:cNvPr>
          <p:cNvSpPr>
            <a:spLocks noGrp="1"/>
          </p:cNvSpPr>
          <p:nvPr>
            <p:ph type="sldNum" sz="quarter" idx="12"/>
          </p:nvPr>
        </p:nvSpPr>
        <p:spPr/>
        <p:txBody>
          <a:bodyPr/>
          <a:lstStyle/>
          <a:p>
            <a:fld id="{FD3AD662-33D0-4F66-8868-D27D3AE0901A}" type="slidenum">
              <a:rPr lang="en-US" smtClean="0"/>
              <a:t>44</a:t>
            </a:fld>
            <a:endParaRPr lang="en-US"/>
          </a:p>
        </p:txBody>
      </p:sp>
    </p:spTree>
    <p:extLst>
      <p:ext uri="{BB962C8B-B14F-4D97-AF65-F5344CB8AC3E}">
        <p14:creationId xmlns:p14="http://schemas.microsoft.com/office/powerpoint/2010/main" val="1697242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4104-87B7-4F23-833F-3FBAF7297F0C}"/>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Risk Factors</a:t>
            </a:r>
          </a:p>
        </p:txBody>
      </p:sp>
      <p:sp>
        <p:nvSpPr>
          <p:cNvPr id="3" name="Content Placeholder 2">
            <a:extLst>
              <a:ext uri="{FF2B5EF4-FFF2-40B4-BE49-F238E27FC236}">
                <a16:creationId xmlns:a16="http://schemas.microsoft.com/office/drawing/2014/main" id="{6C2C769A-E620-4C51-942A-68C2741B151C}"/>
              </a:ext>
            </a:extLst>
          </p:cNvPr>
          <p:cNvSpPr>
            <a:spLocks noGrp="1"/>
          </p:cNvSpPr>
          <p:nvPr>
            <p:ph idx="1"/>
          </p:nvPr>
        </p:nvSpPr>
        <p:spPr>
          <a:xfrm>
            <a:off x="344405" y="1213183"/>
            <a:ext cx="10551739" cy="4195481"/>
          </a:xfrm>
        </p:spPr>
        <p:txBody>
          <a:bodyPr>
            <a:no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These are a few very good ways (in our experience) to lose money:</a:t>
            </a: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a:p>
          <a:p>
            <a:endParaRPr lang="en-US" sz="3200" dirty="0"/>
          </a:p>
        </p:txBody>
      </p:sp>
      <p:sp>
        <p:nvSpPr>
          <p:cNvPr id="4" name="Slide Number Placeholder 3">
            <a:extLst>
              <a:ext uri="{FF2B5EF4-FFF2-40B4-BE49-F238E27FC236}">
                <a16:creationId xmlns:a16="http://schemas.microsoft.com/office/drawing/2014/main" id="{AE9505F3-03E5-4A13-B8E1-637DA62E997C}"/>
              </a:ext>
            </a:extLst>
          </p:cNvPr>
          <p:cNvSpPr>
            <a:spLocks noGrp="1"/>
          </p:cNvSpPr>
          <p:nvPr>
            <p:ph type="sldNum" sz="quarter" idx="12"/>
          </p:nvPr>
        </p:nvSpPr>
        <p:spPr/>
        <p:txBody>
          <a:bodyPr/>
          <a:lstStyle/>
          <a:p>
            <a:fld id="{FD3AD662-33D0-4F66-8868-D27D3AE0901A}" type="slidenum">
              <a:rPr lang="en-US" smtClean="0"/>
              <a:t>45</a:t>
            </a:fld>
            <a:endParaRPr lang="en-US"/>
          </a:p>
        </p:txBody>
      </p:sp>
      <p:pic>
        <p:nvPicPr>
          <p:cNvPr id="5" name="Picture 4">
            <a:extLst>
              <a:ext uri="{FF2B5EF4-FFF2-40B4-BE49-F238E27FC236}">
                <a16:creationId xmlns:a16="http://schemas.microsoft.com/office/drawing/2014/main" id="{C3B2C7F5-7A06-43B6-93A7-87A6A5DA9F4F}"/>
              </a:ext>
            </a:extLst>
          </p:cNvPr>
          <p:cNvPicPr>
            <a:picLocks noChangeAspect="1"/>
          </p:cNvPicPr>
          <p:nvPr/>
        </p:nvPicPr>
        <p:blipFill>
          <a:blip r:embed="rId2"/>
          <a:stretch>
            <a:fillRect/>
          </a:stretch>
        </p:blipFill>
        <p:spPr>
          <a:xfrm>
            <a:off x="646111" y="1797440"/>
            <a:ext cx="9320785" cy="4464889"/>
          </a:xfrm>
          <a:prstGeom prst="rect">
            <a:avLst/>
          </a:prstGeom>
        </p:spPr>
      </p:pic>
    </p:spTree>
    <p:extLst>
      <p:ext uri="{BB962C8B-B14F-4D97-AF65-F5344CB8AC3E}">
        <p14:creationId xmlns:p14="http://schemas.microsoft.com/office/powerpoint/2010/main" val="4163164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4104-87B7-4F23-833F-3FBAF7297F0C}"/>
              </a:ext>
            </a:extLst>
          </p:cNvPr>
          <p:cNvSpPr>
            <a:spLocks noGrp="1"/>
          </p:cNvSpPr>
          <p:nvPr>
            <p:ph type="title"/>
          </p:nvPr>
        </p:nvSpPr>
        <p:spPr>
          <a:xfrm>
            <a:off x="646109" y="255602"/>
            <a:ext cx="9404723" cy="140053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Developing a Contrarian Thesis</a:t>
            </a:r>
          </a:p>
        </p:txBody>
      </p:sp>
      <p:sp>
        <p:nvSpPr>
          <p:cNvPr id="3" name="Content Placeholder 2">
            <a:extLst>
              <a:ext uri="{FF2B5EF4-FFF2-40B4-BE49-F238E27FC236}">
                <a16:creationId xmlns:a16="http://schemas.microsoft.com/office/drawing/2014/main" id="{6C2C769A-E620-4C51-942A-68C2741B151C}"/>
              </a:ext>
            </a:extLst>
          </p:cNvPr>
          <p:cNvSpPr>
            <a:spLocks noGrp="1"/>
          </p:cNvSpPr>
          <p:nvPr>
            <p:ph idx="1"/>
          </p:nvPr>
        </p:nvSpPr>
        <p:spPr>
          <a:xfrm>
            <a:off x="875201" y="1152983"/>
            <a:ext cx="8946541" cy="4195481"/>
          </a:xfrm>
        </p:spPr>
        <p:txBody>
          <a:bodyPr>
            <a:noAutofit/>
          </a:bodyPr>
          <a:lstStyle/>
          <a:p>
            <a:r>
              <a:rPr lang="en-US" sz="2400" dirty="0">
                <a:latin typeface="Tahoma" panose="020B0604030504040204" pitchFamily="34" charset="0"/>
                <a:ea typeface="Tahoma" panose="020B0604030504040204" pitchFamily="34" charset="0"/>
                <a:cs typeface="Tahoma" panose="020B0604030504040204" pitchFamily="34" charset="0"/>
              </a:rPr>
              <a:t>Be careful not to parrot the management or sell-side pitch</a:t>
            </a:r>
          </a:p>
          <a:p>
            <a:pPr lvl="1"/>
            <a:r>
              <a:rPr lang="en-US" sz="2200" dirty="0">
                <a:latin typeface="Tahoma" panose="020B0604030504040204" pitchFamily="34" charset="0"/>
                <a:ea typeface="Tahoma" panose="020B0604030504040204" pitchFamily="34" charset="0"/>
                <a:cs typeface="Tahoma" panose="020B0604030504040204" pitchFamily="34" charset="0"/>
              </a:rPr>
              <a:t>Have to be different from “consensus”</a:t>
            </a:r>
          </a:p>
          <a:p>
            <a:r>
              <a:rPr lang="en-US" sz="2400" dirty="0">
                <a:latin typeface="Tahoma" panose="020B0604030504040204" pitchFamily="34" charset="0"/>
                <a:ea typeface="Tahoma" panose="020B0604030504040204" pitchFamily="34" charset="0"/>
                <a:cs typeface="Tahoma" panose="020B0604030504040204" pitchFamily="34" charset="0"/>
              </a:rPr>
              <a:t>Write down your narrative for what needs to happen for the stock price to be a lot higher in 3 years</a:t>
            </a:r>
          </a:p>
          <a:p>
            <a:pPr lvl="1"/>
            <a:r>
              <a:rPr lang="en-US" sz="2200" dirty="0">
                <a:latin typeface="Tahoma" panose="020B0604030504040204" pitchFamily="34" charset="0"/>
                <a:ea typeface="Tahoma" panose="020B0604030504040204" pitchFamily="34" charset="0"/>
                <a:cs typeface="Tahoma" panose="020B0604030504040204" pitchFamily="34" charset="0"/>
              </a:rPr>
              <a:t>Make sure you have identified the 4 key variables</a:t>
            </a:r>
          </a:p>
          <a:p>
            <a:pPr lvl="2"/>
            <a:r>
              <a:rPr lang="en-US" sz="2000" dirty="0">
                <a:latin typeface="Tahoma" panose="020B0604030504040204" pitchFamily="34" charset="0"/>
                <a:ea typeface="Tahoma" panose="020B0604030504040204" pitchFamily="34" charset="0"/>
                <a:cs typeface="Tahoma" panose="020B0604030504040204" pitchFamily="34" charset="0"/>
              </a:rPr>
              <a:t>What is your view on how each will play out over time? </a:t>
            </a:r>
          </a:p>
          <a:p>
            <a:pPr lvl="1"/>
            <a:r>
              <a:rPr lang="en-US" sz="2200" dirty="0">
                <a:latin typeface="Tahoma" panose="020B0604030504040204" pitchFamily="34" charset="0"/>
                <a:ea typeface="Tahoma" panose="020B0604030504040204" pitchFamily="34" charset="0"/>
                <a:cs typeface="Tahoma" panose="020B0604030504040204" pitchFamily="34" charset="0"/>
              </a:rPr>
              <a:t>If 10 things have to go right to make money </a:t>
            </a:r>
            <a:r>
              <a:rPr 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2200" dirty="0">
                <a:latin typeface="Tahoma" panose="020B0604030504040204" pitchFamily="34" charset="0"/>
                <a:ea typeface="Tahoma" panose="020B0604030504040204" pitchFamily="34" charset="0"/>
                <a:cs typeface="Tahoma" panose="020B0604030504040204" pitchFamily="34" charset="0"/>
              </a:rPr>
              <a:t> red flag</a:t>
            </a:r>
          </a:p>
          <a:p>
            <a:pPr lvl="2"/>
            <a:r>
              <a:rPr lang="en-US" sz="2000" dirty="0">
                <a:latin typeface="Tahoma" panose="020B0604030504040204" pitchFamily="34" charset="0"/>
                <a:ea typeface="Tahoma" panose="020B0604030504040204" pitchFamily="34" charset="0"/>
                <a:cs typeface="Tahoma" panose="020B0604030504040204" pitchFamily="34" charset="0"/>
              </a:rPr>
              <a:t>Think in terms of base rates</a:t>
            </a:r>
          </a:p>
          <a:p>
            <a:r>
              <a:rPr lang="en-US" sz="2400" dirty="0">
                <a:latin typeface="Tahoma" panose="020B0604030504040204" pitchFamily="34" charset="0"/>
                <a:ea typeface="Tahoma" panose="020B0604030504040204" pitchFamily="34" charset="0"/>
                <a:cs typeface="Tahoma" panose="020B0604030504040204" pitchFamily="34" charset="0"/>
              </a:rPr>
              <a:t>What are you thinking that others aren’t?</a:t>
            </a:r>
          </a:p>
          <a:p>
            <a:r>
              <a:rPr lang="en-US" sz="2400" dirty="0">
                <a:latin typeface="Tahoma" panose="020B0604030504040204" pitchFamily="34" charset="0"/>
                <a:ea typeface="Tahoma" panose="020B0604030504040204" pitchFamily="34" charset="0"/>
                <a:cs typeface="Tahoma" panose="020B0604030504040204" pitchFamily="34" charset="0"/>
              </a:rPr>
              <a:t>What aspects of the company might be underappreciated?</a:t>
            </a:r>
          </a:p>
          <a:p>
            <a:r>
              <a:rPr lang="en-US" sz="2400" dirty="0">
                <a:latin typeface="Tahoma" panose="020B0604030504040204" pitchFamily="34" charset="0"/>
                <a:ea typeface="Tahoma" panose="020B0604030504040204" pitchFamily="34" charset="0"/>
                <a:cs typeface="Tahoma" panose="020B0604030504040204" pitchFamily="34" charset="0"/>
              </a:rPr>
              <a:t>Is it possible to develop an informational edge?</a:t>
            </a:r>
          </a:p>
          <a:p>
            <a:r>
              <a:rPr lang="en-US" sz="2400" dirty="0">
                <a:latin typeface="Tahoma" panose="020B0604030504040204" pitchFamily="34" charset="0"/>
                <a:ea typeface="Tahoma" panose="020B0604030504040204" pitchFamily="34" charset="0"/>
                <a:cs typeface="Tahoma" panose="020B0604030504040204" pitchFamily="34" charset="0"/>
              </a:rPr>
              <a:t>Potential catalysts to value creation</a:t>
            </a:r>
          </a:p>
          <a:p>
            <a:pPr lvl="1"/>
            <a:endParaRPr lang="en-US" sz="2200"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a:p>
          <a:p>
            <a:endParaRPr lang="en-US" sz="3200" dirty="0"/>
          </a:p>
        </p:txBody>
      </p:sp>
      <p:sp>
        <p:nvSpPr>
          <p:cNvPr id="4" name="Slide Number Placeholder 3">
            <a:extLst>
              <a:ext uri="{FF2B5EF4-FFF2-40B4-BE49-F238E27FC236}">
                <a16:creationId xmlns:a16="http://schemas.microsoft.com/office/drawing/2014/main" id="{AE9505F3-03E5-4A13-B8E1-637DA62E997C}"/>
              </a:ext>
            </a:extLst>
          </p:cNvPr>
          <p:cNvSpPr>
            <a:spLocks noGrp="1"/>
          </p:cNvSpPr>
          <p:nvPr>
            <p:ph type="sldNum" sz="quarter" idx="12"/>
          </p:nvPr>
        </p:nvSpPr>
        <p:spPr/>
        <p:txBody>
          <a:bodyPr/>
          <a:lstStyle/>
          <a:p>
            <a:fld id="{FD3AD662-33D0-4F66-8868-D27D3AE0901A}" type="slidenum">
              <a:rPr lang="en-US" smtClean="0"/>
              <a:t>46</a:t>
            </a:fld>
            <a:endParaRPr lang="en-US"/>
          </a:p>
        </p:txBody>
      </p:sp>
    </p:spTree>
    <p:extLst>
      <p:ext uri="{BB962C8B-B14F-4D97-AF65-F5344CB8AC3E}">
        <p14:creationId xmlns:p14="http://schemas.microsoft.com/office/powerpoint/2010/main" val="3642885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93" y="950985"/>
            <a:ext cx="9861276" cy="1400530"/>
          </a:xfrm>
        </p:spPr>
        <p:txBody>
          <a:bodyPr/>
          <a:lstStyle/>
          <a:p>
            <a:pPr algn="ctr"/>
            <a:r>
              <a:rPr lang="en-US" sz="7200"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Poll # 7</a:t>
            </a:r>
          </a:p>
        </p:txBody>
      </p:sp>
      <p:sp>
        <p:nvSpPr>
          <p:cNvPr id="4" name="Slide Number Placeholder 3"/>
          <p:cNvSpPr>
            <a:spLocks noGrp="1"/>
          </p:cNvSpPr>
          <p:nvPr>
            <p:ph type="sldNum" sz="quarter" idx="12"/>
          </p:nvPr>
        </p:nvSpPr>
        <p:spPr/>
        <p:txBody>
          <a:bodyPr/>
          <a:lstStyle/>
          <a:p>
            <a:fld id="{FD3AD662-33D0-4F66-8868-D27D3AE0901A}" type="slidenum">
              <a:rPr lang="en-US" smtClean="0"/>
              <a:t>47</a:t>
            </a:fld>
            <a:endParaRPr lang="en-US"/>
          </a:p>
        </p:txBody>
      </p:sp>
      <p:sp>
        <p:nvSpPr>
          <p:cNvPr id="3" name="Rectangle 2">
            <a:extLst>
              <a:ext uri="{FF2B5EF4-FFF2-40B4-BE49-F238E27FC236}">
                <a16:creationId xmlns:a16="http://schemas.microsoft.com/office/drawing/2014/main" id="{598899D6-9410-46D2-B8CF-629818BB1761}"/>
              </a:ext>
            </a:extLst>
          </p:cNvPr>
          <p:cNvSpPr/>
          <p:nvPr/>
        </p:nvSpPr>
        <p:spPr>
          <a:xfrm>
            <a:off x="2631865" y="2351515"/>
            <a:ext cx="7432009" cy="2954655"/>
          </a:xfrm>
          <a:prstGeom prst="rect">
            <a:avLst/>
          </a:prstGeom>
        </p:spPr>
        <p:txBody>
          <a:bodyPr wrap="square">
            <a:spAutoFit/>
          </a:bodyPr>
          <a:lstStyle/>
          <a:p>
            <a:pPr lvl="0"/>
            <a:r>
              <a:rPr lang="en-US" sz="2400" dirty="0">
                <a:latin typeface="Tahoma" panose="020B0604030504040204" pitchFamily="34" charset="0"/>
                <a:ea typeface="Tahoma" panose="020B0604030504040204" pitchFamily="34" charset="0"/>
                <a:cs typeface="Tahoma" panose="020B0604030504040204" pitchFamily="34" charset="0"/>
              </a:rPr>
              <a:t>What is the most important personal characteristic when it comes to being a good investor? </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Humility</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Optimism</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Contrarianism</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Skepticism </a:t>
            </a:r>
          </a:p>
          <a:p>
            <a:pPr marL="342900" lvl="0" indent="-342900">
              <a:buAutoNum type="alphaUcParenR"/>
            </a:pPr>
            <a:r>
              <a:rPr lang="en-US" sz="2400" dirty="0">
                <a:latin typeface="Tahoma" panose="020B0604030504040204" pitchFamily="34" charset="0"/>
                <a:ea typeface="Tahoma" panose="020B0604030504040204" pitchFamily="34" charset="0"/>
                <a:cs typeface="Tahoma" panose="020B0604030504040204" pitchFamily="34" charset="0"/>
              </a:rPr>
              <a:t>All of the above</a:t>
            </a:r>
          </a:p>
          <a:p>
            <a:pPr lvl="0"/>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4518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5A9B-858B-46A5-8C8D-2F46AE1C8283}"/>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Making a recommendation (?)</a:t>
            </a:r>
          </a:p>
        </p:txBody>
      </p:sp>
      <p:sp>
        <p:nvSpPr>
          <p:cNvPr id="3" name="Content Placeholder 2">
            <a:extLst>
              <a:ext uri="{FF2B5EF4-FFF2-40B4-BE49-F238E27FC236}">
                <a16:creationId xmlns:a16="http://schemas.microsoft.com/office/drawing/2014/main" id="{B1CD7CB9-53E3-487D-9C08-3DF4B8BD2ADA}"/>
              </a:ext>
            </a:extLst>
          </p:cNvPr>
          <p:cNvSpPr>
            <a:spLocks noGrp="1"/>
          </p:cNvSpPr>
          <p:nvPr>
            <p:ph idx="1"/>
          </p:nvPr>
        </p:nvSpPr>
        <p:spPr>
          <a:xfrm>
            <a:off x="1104293" y="1538225"/>
            <a:ext cx="9248247" cy="4687361"/>
          </a:xfrm>
        </p:spPr>
        <p:txBody>
          <a:bodyPr>
            <a:normAutofit fontScale="92500"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First, find a way to highlight the work you have done</a:t>
            </a:r>
          </a:p>
          <a:p>
            <a:pPr lvl="1"/>
            <a:r>
              <a:rPr lang="en-US" dirty="0">
                <a:latin typeface="Tahoma" panose="020B0604030504040204" pitchFamily="34" charset="0"/>
                <a:ea typeface="Tahoma" panose="020B0604030504040204" pitchFamily="34" charset="0"/>
                <a:cs typeface="Tahoma" panose="020B0604030504040204" pitchFamily="34" charset="0"/>
              </a:rPr>
              <a:t>Marrying the qualitative and quantitative</a:t>
            </a:r>
          </a:p>
          <a:p>
            <a:pPr lvl="1"/>
            <a:r>
              <a:rPr lang="en-US" dirty="0">
                <a:latin typeface="Tahoma" panose="020B0604030504040204" pitchFamily="34" charset="0"/>
                <a:ea typeface="Tahoma" panose="020B0604030504040204" pitchFamily="34" charset="0"/>
                <a:cs typeface="Tahoma" panose="020B0604030504040204" pitchFamily="34" charset="0"/>
              </a:rPr>
              <a:t>Discuss the depth of the process</a:t>
            </a:r>
          </a:p>
          <a:p>
            <a:r>
              <a:rPr lang="en-US" dirty="0">
                <a:latin typeface="Tahoma" panose="020B0604030504040204" pitchFamily="34" charset="0"/>
                <a:ea typeface="Tahoma" panose="020B0604030504040204" pitchFamily="34" charset="0"/>
                <a:cs typeface="Tahoma" panose="020B0604030504040204" pitchFamily="34" charset="0"/>
              </a:rPr>
              <a:t>Remember the expectations associated with the analysis (slides 9 &amp; 10)</a:t>
            </a:r>
          </a:p>
          <a:p>
            <a:pPr lvl="1"/>
            <a:r>
              <a:rPr lang="en-US" dirty="0">
                <a:latin typeface="Tahoma" panose="020B0604030504040204" pitchFamily="34" charset="0"/>
                <a:ea typeface="Tahoma" panose="020B0604030504040204" pitchFamily="34" charset="0"/>
                <a:cs typeface="Tahoma" panose="020B0604030504040204" pitchFamily="34" charset="0"/>
              </a:rPr>
              <a:t>Hard/impossible to get conviction in 48 hours (or even a week)</a:t>
            </a:r>
          </a:p>
          <a:p>
            <a:pPr lvl="1"/>
            <a:r>
              <a:rPr lang="en-US" dirty="0">
                <a:latin typeface="Tahoma" panose="020B0604030504040204" pitchFamily="34" charset="0"/>
                <a:ea typeface="Tahoma" panose="020B0604030504040204" pitchFamily="34" charset="0"/>
                <a:cs typeface="Tahoma" panose="020B0604030504040204" pitchFamily="34" charset="0"/>
              </a:rPr>
              <a:t>IMHO: don’t make an investment recommendation but do opine on:</a:t>
            </a:r>
          </a:p>
          <a:p>
            <a:pPr lvl="2"/>
            <a:r>
              <a:rPr lang="en-US" dirty="0">
                <a:latin typeface="Tahoma" panose="020B0604030504040204" pitchFamily="34" charset="0"/>
                <a:ea typeface="Tahoma" panose="020B0604030504040204" pitchFamily="34" charset="0"/>
                <a:cs typeface="Tahoma" panose="020B0604030504040204" pitchFamily="34" charset="0"/>
              </a:rPr>
              <a:t>Is this a company you would like to own at any price—yes or no?</a:t>
            </a:r>
          </a:p>
          <a:p>
            <a:pPr lvl="2"/>
            <a:r>
              <a:rPr lang="en-US" dirty="0">
                <a:latin typeface="Tahoma" panose="020B0604030504040204" pitchFamily="34" charset="0"/>
                <a:ea typeface="Tahoma" panose="020B0604030504040204" pitchFamily="34" charset="0"/>
                <a:cs typeface="Tahoma" panose="020B0604030504040204" pitchFamily="34" charset="0"/>
              </a:rPr>
              <a:t>Does it appear to be trading at a large discount or not?</a:t>
            </a:r>
          </a:p>
          <a:p>
            <a:pPr lvl="3"/>
            <a:r>
              <a:rPr lang="en-US" dirty="0">
                <a:latin typeface="Tahoma" panose="020B0604030504040204" pitchFamily="34" charset="0"/>
                <a:ea typeface="Tahoma" panose="020B0604030504040204" pitchFamily="34" charset="0"/>
                <a:cs typeface="Tahoma" panose="020B0604030504040204" pitchFamily="34" charset="0"/>
              </a:rPr>
              <a:t>At what price would it be more interesting?</a:t>
            </a:r>
          </a:p>
          <a:p>
            <a:pPr lvl="2"/>
            <a:r>
              <a:rPr lang="en-US" dirty="0">
                <a:latin typeface="Tahoma" panose="020B0604030504040204" pitchFamily="34" charset="0"/>
                <a:ea typeface="Tahoma" panose="020B0604030504040204" pitchFamily="34" charset="0"/>
                <a:cs typeface="Tahoma" panose="020B0604030504040204" pitchFamily="34" charset="0"/>
              </a:rPr>
              <a:t>Is this a business you would be willing to pay up for?</a:t>
            </a:r>
          </a:p>
          <a:p>
            <a:pPr lvl="2"/>
            <a:r>
              <a:rPr lang="en-US" dirty="0">
                <a:latin typeface="Tahoma" panose="020B0604030504040204" pitchFamily="34" charset="0"/>
                <a:ea typeface="Tahoma" panose="020B0604030504040204" pitchFamily="34" charset="0"/>
                <a:cs typeface="Tahoma" panose="020B0604030504040204" pitchFamily="34" charset="0"/>
              </a:rPr>
              <a:t>What do you think of the people: friend, foe or neutral?</a:t>
            </a:r>
          </a:p>
          <a:p>
            <a:pPr lvl="2"/>
            <a:r>
              <a:rPr lang="en-US" dirty="0">
                <a:latin typeface="Tahoma" panose="020B0604030504040204" pitchFamily="34" charset="0"/>
                <a:ea typeface="Tahoma" panose="020B0604030504040204" pitchFamily="34" charset="0"/>
                <a:cs typeface="Tahoma" panose="020B0604030504040204" pitchFamily="34" charset="0"/>
              </a:rPr>
              <a:t>What further work would you like to do to learn more?</a:t>
            </a:r>
          </a:p>
          <a:p>
            <a:pPr lvl="1"/>
            <a:r>
              <a:rPr lang="en-US" dirty="0">
                <a:latin typeface="Tahoma" panose="020B0604030504040204" pitchFamily="34" charset="0"/>
                <a:ea typeface="Tahoma" panose="020B0604030504040204" pitchFamily="34" charset="0"/>
                <a:cs typeface="Tahoma" panose="020B0604030504040204" pitchFamily="34" charset="0"/>
              </a:rPr>
              <a:t>Put yourself in the shoes of a portfolio manager—not just a stock analyst</a:t>
            </a:r>
          </a:p>
          <a:p>
            <a:pPr lvl="2"/>
            <a:endParaRPr lang="en-US" dirty="0">
              <a:latin typeface="Tahoma" panose="020B0604030504040204" pitchFamily="34" charset="0"/>
              <a:ea typeface="Tahoma" panose="020B0604030504040204" pitchFamily="34" charset="0"/>
              <a:cs typeface="Tahoma" panose="020B0604030504040204" pitchFamily="34" charset="0"/>
            </a:endParaRPr>
          </a:p>
          <a:p>
            <a:pPr lvl="2"/>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2"/>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A804EDE-01A3-40D3-A77B-842F44C4ADE2}"/>
              </a:ext>
            </a:extLst>
          </p:cNvPr>
          <p:cNvSpPr>
            <a:spLocks noGrp="1"/>
          </p:cNvSpPr>
          <p:nvPr>
            <p:ph type="sldNum" sz="quarter" idx="12"/>
          </p:nvPr>
        </p:nvSpPr>
        <p:spPr/>
        <p:txBody>
          <a:bodyPr/>
          <a:lstStyle/>
          <a:p>
            <a:fld id="{FD3AD662-33D0-4F66-8868-D27D3AE0901A}" type="slidenum">
              <a:rPr lang="en-US" smtClean="0"/>
              <a:t>48</a:t>
            </a:fld>
            <a:endParaRPr lang="en-US"/>
          </a:p>
        </p:txBody>
      </p:sp>
    </p:spTree>
    <p:extLst>
      <p:ext uri="{BB962C8B-B14F-4D97-AF65-F5344CB8AC3E}">
        <p14:creationId xmlns:p14="http://schemas.microsoft.com/office/powerpoint/2010/main" val="1995836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4104-87B7-4F23-833F-3FBAF7297F0C}"/>
              </a:ext>
            </a:extLst>
          </p:cNvPr>
          <p:cNvSpPr>
            <a:spLocks noGrp="1"/>
          </p:cNvSpPr>
          <p:nvPr>
            <p:ph type="title"/>
          </p:nvPr>
        </p:nvSpPr>
        <p:spPr>
          <a:xfrm>
            <a:off x="602308" y="250126"/>
            <a:ext cx="9404723" cy="140053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Other future research avenues</a:t>
            </a:r>
          </a:p>
        </p:txBody>
      </p:sp>
      <p:sp>
        <p:nvSpPr>
          <p:cNvPr id="3" name="Content Placeholder 2">
            <a:extLst>
              <a:ext uri="{FF2B5EF4-FFF2-40B4-BE49-F238E27FC236}">
                <a16:creationId xmlns:a16="http://schemas.microsoft.com/office/drawing/2014/main" id="{6C2C769A-E620-4C51-942A-68C2741B151C}"/>
              </a:ext>
            </a:extLst>
          </p:cNvPr>
          <p:cNvSpPr>
            <a:spLocks noGrp="1"/>
          </p:cNvSpPr>
          <p:nvPr>
            <p:ph idx="1"/>
          </p:nvPr>
        </p:nvSpPr>
        <p:spPr>
          <a:xfrm>
            <a:off x="602308" y="1130489"/>
            <a:ext cx="9842111" cy="4195481"/>
          </a:xfrm>
        </p:spPr>
        <p:txBody>
          <a:bodyPr>
            <a:noAutofit/>
          </a:bodyPr>
          <a:lstStyle/>
          <a:p>
            <a:r>
              <a:rPr lang="en-US" sz="2400" dirty="0"/>
              <a:t>Talk to IR/management</a:t>
            </a:r>
          </a:p>
          <a:p>
            <a:pPr lvl="1"/>
            <a:r>
              <a:rPr lang="en-US" sz="2200" dirty="0"/>
              <a:t>Learn to ask “what if” questions that make people think outside the management script</a:t>
            </a:r>
          </a:p>
          <a:p>
            <a:r>
              <a:rPr lang="en-US" sz="2400" dirty="0"/>
              <a:t>Contact former employees on LinkedIn</a:t>
            </a:r>
          </a:p>
          <a:p>
            <a:pPr lvl="1"/>
            <a:r>
              <a:rPr lang="en-US" sz="2200" dirty="0"/>
              <a:t>Try to understand management style and company culture</a:t>
            </a:r>
          </a:p>
          <a:p>
            <a:pPr lvl="1"/>
            <a:r>
              <a:rPr lang="en-US" sz="2200" dirty="0"/>
              <a:t>Great way to understand the competitive dynamics</a:t>
            </a:r>
          </a:p>
          <a:p>
            <a:r>
              <a:rPr lang="en-US" sz="2400" dirty="0"/>
              <a:t>Attend an event from an industry trade show or conference</a:t>
            </a:r>
          </a:p>
          <a:p>
            <a:r>
              <a:rPr lang="en-US" sz="2400" dirty="0"/>
              <a:t>(Sparingly) talk to other investors who are either long or short the stock</a:t>
            </a:r>
          </a:p>
          <a:p>
            <a:r>
              <a:rPr lang="en-US" sz="2400" dirty="0"/>
              <a:t>Use expert networks if you have the resources</a:t>
            </a:r>
          </a:p>
          <a:p>
            <a:endParaRPr lang="en-US" sz="2400" dirty="0"/>
          </a:p>
          <a:p>
            <a:endParaRPr lang="en-US" sz="3200" dirty="0"/>
          </a:p>
        </p:txBody>
      </p:sp>
      <p:sp>
        <p:nvSpPr>
          <p:cNvPr id="4" name="Slide Number Placeholder 3">
            <a:extLst>
              <a:ext uri="{FF2B5EF4-FFF2-40B4-BE49-F238E27FC236}">
                <a16:creationId xmlns:a16="http://schemas.microsoft.com/office/drawing/2014/main" id="{AE9505F3-03E5-4A13-B8E1-637DA62E997C}"/>
              </a:ext>
            </a:extLst>
          </p:cNvPr>
          <p:cNvSpPr>
            <a:spLocks noGrp="1"/>
          </p:cNvSpPr>
          <p:nvPr>
            <p:ph type="sldNum" sz="quarter" idx="12"/>
          </p:nvPr>
        </p:nvSpPr>
        <p:spPr/>
        <p:txBody>
          <a:bodyPr/>
          <a:lstStyle/>
          <a:p>
            <a:fld id="{FD3AD662-33D0-4F66-8868-D27D3AE0901A}" type="slidenum">
              <a:rPr lang="en-US" smtClean="0"/>
              <a:t>49</a:t>
            </a:fld>
            <a:endParaRPr lang="en-US"/>
          </a:p>
        </p:txBody>
      </p:sp>
    </p:spTree>
    <p:extLst>
      <p:ext uri="{BB962C8B-B14F-4D97-AF65-F5344CB8AC3E}">
        <p14:creationId xmlns:p14="http://schemas.microsoft.com/office/powerpoint/2010/main" val="249773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p>
            <a:r>
              <a:rPr lang="en-US" dirty="0">
                <a:latin typeface="Tahoma" panose="020B0604030504040204" pitchFamily="34" charset="0"/>
                <a:ea typeface="Tahoma" panose="020B0604030504040204" pitchFamily="34" charset="0"/>
                <a:cs typeface="Tahoma" panose="020B0604030504040204" pitchFamily="34" charset="0"/>
              </a:rPr>
              <a:t>Investment Philosophy</a:t>
            </a:r>
          </a:p>
        </p:txBody>
      </p:sp>
      <p:sp>
        <p:nvSpPr>
          <p:cNvPr id="3" name="Content Placeholder 2"/>
          <p:cNvSpPr>
            <a:spLocks noGrp="1"/>
          </p:cNvSpPr>
          <p:nvPr>
            <p:ph idx="1"/>
          </p:nvPr>
        </p:nvSpPr>
        <p:spPr>
          <a:xfrm>
            <a:off x="1104293" y="1332257"/>
            <a:ext cx="8946541" cy="3482848"/>
          </a:xfrm>
        </p:spPr>
        <p:txBody>
          <a:bodyPr>
            <a:noAutofit/>
          </a:bodyPr>
          <a:lstStyle/>
          <a:p>
            <a:pPr lvl="1">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Classic fundamental, research-driven value investing</a:t>
            </a:r>
          </a:p>
          <a:p>
            <a:pPr lvl="1">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Concentrate on best ideas</a:t>
            </a:r>
          </a:p>
          <a:p>
            <a:pPr lvl="2">
              <a:buFont typeface="Courier New" panose="02070309020205020404" pitchFamily="49" charset="0"/>
              <a:buChar char="o"/>
            </a:pPr>
            <a:r>
              <a:rPr lang="en-US" sz="1800" dirty="0">
                <a:latin typeface="Tahoma" panose="020B0604030504040204" pitchFamily="34" charset="0"/>
                <a:ea typeface="Tahoma" panose="020B0604030504040204" pitchFamily="34" charset="0"/>
                <a:cs typeface="Tahoma" panose="020B0604030504040204" pitchFamily="34" charset="0"/>
              </a:rPr>
              <a:t>Buffett vs. Graham framework</a:t>
            </a:r>
          </a:p>
          <a:p>
            <a:pPr lvl="1">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Think and act long-term</a:t>
            </a:r>
          </a:p>
          <a:p>
            <a:pPr lvl="2">
              <a:buFont typeface="Courier New" panose="02070309020205020404" pitchFamily="49" charset="0"/>
              <a:buChar char="o"/>
            </a:pPr>
            <a:r>
              <a:rPr lang="en-US" sz="22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Mathematics of compounding</a:t>
            </a:r>
          </a:p>
          <a:p>
            <a:pPr lvl="2">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 Less is more</a:t>
            </a:r>
          </a:p>
          <a:p>
            <a:pPr lvl="1">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Key investment questions: </a:t>
            </a:r>
          </a:p>
          <a:p>
            <a:pPr lvl="2">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Is this a high return company that is getting more valuable each day?</a:t>
            </a:r>
          </a:p>
          <a:p>
            <a:pPr lvl="2">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Is this company run by honest people who understand capital allocation?</a:t>
            </a:r>
          </a:p>
          <a:p>
            <a:pPr lvl="2">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Is the stock undervalued based on conservative assumptions about the future?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7418" y="65314"/>
            <a:ext cx="567860" cy="567860"/>
          </a:xfrm>
          <a:prstGeom prst="rect">
            <a:avLst/>
          </a:prstGeom>
        </p:spPr>
      </p:pic>
      <p:sp>
        <p:nvSpPr>
          <p:cNvPr id="5" name="Slide Number Placeholder 4"/>
          <p:cNvSpPr>
            <a:spLocks noGrp="1"/>
          </p:cNvSpPr>
          <p:nvPr>
            <p:ph type="sldNum" sz="quarter" idx="12"/>
          </p:nvPr>
        </p:nvSpPr>
        <p:spPr/>
        <p:txBody>
          <a:bodyPr/>
          <a:lstStyle/>
          <a:p>
            <a:fld id="{FD3AD662-33D0-4F66-8868-D27D3AE0901A}" type="slidenum">
              <a:rPr lang="en-US" smtClean="0"/>
              <a:t>5</a:t>
            </a:fld>
            <a:endParaRPr lang="en-US"/>
          </a:p>
        </p:txBody>
      </p:sp>
    </p:spTree>
    <p:extLst>
      <p:ext uri="{BB962C8B-B14F-4D97-AF65-F5344CB8AC3E}">
        <p14:creationId xmlns:p14="http://schemas.microsoft.com/office/powerpoint/2010/main" val="3564676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4104-87B7-4F23-833F-3FBAF7297F0C}"/>
              </a:ext>
            </a:extLst>
          </p:cNvPr>
          <p:cNvSpPr>
            <a:spLocks noGrp="1"/>
          </p:cNvSpPr>
          <p:nvPr>
            <p:ph type="title"/>
          </p:nvPr>
        </p:nvSpPr>
        <p:spPr>
          <a:xfrm>
            <a:off x="602308" y="250126"/>
            <a:ext cx="9404723" cy="140053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Other future research avenues</a:t>
            </a:r>
          </a:p>
        </p:txBody>
      </p:sp>
      <p:sp>
        <p:nvSpPr>
          <p:cNvPr id="3" name="Content Placeholder 2">
            <a:extLst>
              <a:ext uri="{FF2B5EF4-FFF2-40B4-BE49-F238E27FC236}">
                <a16:creationId xmlns:a16="http://schemas.microsoft.com/office/drawing/2014/main" id="{6C2C769A-E620-4C51-942A-68C2741B151C}"/>
              </a:ext>
            </a:extLst>
          </p:cNvPr>
          <p:cNvSpPr>
            <a:spLocks noGrp="1"/>
          </p:cNvSpPr>
          <p:nvPr>
            <p:ph idx="1"/>
          </p:nvPr>
        </p:nvSpPr>
        <p:spPr>
          <a:xfrm>
            <a:off x="528391" y="1185243"/>
            <a:ext cx="10011849" cy="4195481"/>
          </a:xfrm>
        </p:spPr>
        <p:txBody>
          <a:bodyPr>
            <a:noAutofit/>
          </a:bodyPr>
          <a:lstStyle/>
          <a:p>
            <a:r>
              <a:rPr lang="en-US" sz="2400" dirty="0"/>
              <a:t>Use the product/service or visit a store/facility </a:t>
            </a:r>
          </a:p>
          <a:p>
            <a:r>
              <a:rPr lang="en-US" sz="2400" dirty="0"/>
              <a:t>Download the company’s app and try to use it</a:t>
            </a:r>
          </a:p>
          <a:p>
            <a:r>
              <a:rPr lang="en-US" sz="2400" dirty="0"/>
              <a:t>Sign up for a product demo</a:t>
            </a:r>
          </a:p>
          <a:p>
            <a:r>
              <a:rPr lang="en-US" sz="2400" dirty="0"/>
              <a:t>Read through relevant filings and calls of other public companies:</a:t>
            </a:r>
          </a:p>
          <a:p>
            <a:pPr lvl="1"/>
            <a:r>
              <a:rPr lang="en-US" sz="2200" dirty="0"/>
              <a:t>Competitors, customers, suppliers</a:t>
            </a:r>
          </a:p>
          <a:p>
            <a:r>
              <a:rPr lang="en-US" sz="2400" dirty="0"/>
              <a:t>Talk to the IR/management of the competitors </a:t>
            </a:r>
          </a:p>
          <a:p>
            <a:r>
              <a:rPr lang="en-US" sz="2400" dirty="0"/>
              <a:t>Talk to the IR/management of major customers or suppliers</a:t>
            </a:r>
          </a:p>
          <a:p>
            <a:r>
              <a:rPr lang="en-US" sz="2400" dirty="0"/>
              <a:t>Find government people to talk to about the company</a:t>
            </a:r>
          </a:p>
          <a:p>
            <a:r>
              <a:rPr lang="en-US" sz="2400" dirty="0"/>
              <a:t>Go visit the company’s HQ and get a tour</a:t>
            </a:r>
          </a:p>
          <a:p>
            <a:endParaRPr lang="en-US" sz="2400" dirty="0"/>
          </a:p>
          <a:p>
            <a:endParaRPr lang="en-US" sz="2400" dirty="0"/>
          </a:p>
          <a:p>
            <a:endParaRPr lang="en-US" sz="2400" dirty="0"/>
          </a:p>
          <a:p>
            <a:endParaRPr lang="en-US" sz="2400" dirty="0"/>
          </a:p>
          <a:p>
            <a:endParaRPr lang="en-US" sz="2400" dirty="0"/>
          </a:p>
          <a:p>
            <a:endParaRPr lang="en-US" sz="3200" dirty="0"/>
          </a:p>
        </p:txBody>
      </p:sp>
      <p:sp>
        <p:nvSpPr>
          <p:cNvPr id="4" name="Slide Number Placeholder 3">
            <a:extLst>
              <a:ext uri="{FF2B5EF4-FFF2-40B4-BE49-F238E27FC236}">
                <a16:creationId xmlns:a16="http://schemas.microsoft.com/office/drawing/2014/main" id="{AE9505F3-03E5-4A13-B8E1-637DA62E997C}"/>
              </a:ext>
            </a:extLst>
          </p:cNvPr>
          <p:cNvSpPr>
            <a:spLocks noGrp="1"/>
          </p:cNvSpPr>
          <p:nvPr>
            <p:ph type="sldNum" sz="quarter" idx="12"/>
          </p:nvPr>
        </p:nvSpPr>
        <p:spPr/>
        <p:txBody>
          <a:bodyPr/>
          <a:lstStyle/>
          <a:p>
            <a:fld id="{FD3AD662-33D0-4F66-8868-D27D3AE0901A}" type="slidenum">
              <a:rPr lang="en-US" smtClean="0"/>
              <a:t>50</a:t>
            </a:fld>
            <a:endParaRPr lang="en-US"/>
          </a:p>
        </p:txBody>
      </p:sp>
    </p:spTree>
    <p:extLst>
      <p:ext uri="{BB962C8B-B14F-4D97-AF65-F5344CB8AC3E}">
        <p14:creationId xmlns:p14="http://schemas.microsoft.com/office/powerpoint/2010/main" val="1997642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4104-87B7-4F23-833F-3FBAF7297F0C}"/>
              </a:ext>
            </a:extLst>
          </p:cNvPr>
          <p:cNvSpPr>
            <a:spLocks noGrp="1"/>
          </p:cNvSpPr>
          <p:nvPr>
            <p:ph type="title"/>
          </p:nvPr>
        </p:nvSpPr>
        <p:spPr>
          <a:xfrm>
            <a:off x="640636" y="118716"/>
            <a:ext cx="9404723" cy="140053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Key Takeaways</a:t>
            </a:r>
          </a:p>
        </p:txBody>
      </p:sp>
      <p:sp>
        <p:nvSpPr>
          <p:cNvPr id="3" name="Content Placeholder 2">
            <a:extLst>
              <a:ext uri="{FF2B5EF4-FFF2-40B4-BE49-F238E27FC236}">
                <a16:creationId xmlns:a16="http://schemas.microsoft.com/office/drawing/2014/main" id="{6C2C769A-E620-4C51-942A-68C2741B151C}"/>
              </a:ext>
            </a:extLst>
          </p:cNvPr>
          <p:cNvSpPr>
            <a:spLocks noGrp="1"/>
          </p:cNvSpPr>
          <p:nvPr>
            <p:ph idx="1"/>
          </p:nvPr>
        </p:nvSpPr>
        <p:spPr>
          <a:xfrm>
            <a:off x="904662" y="901113"/>
            <a:ext cx="9447878" cy="4195481"/>
          </a:xfrm>
        </p:spPr>
        <p:txBody>
          <a:bodyPr>
            <a:noAutofit/>
          </a:bodyPr>
          <a:lstStyle/>
          <a:p>
            <a:r>
              <a:rPr lang="en-US" sz="2400" dirty="0"/>
              <a:t>Before you start the process, make sure you think about what you are being tasked with</a:t>
            </a:r>
          </a:p>
          <a:p>
            <a:r>
              <a:rPr lang="en-US" sz="2400" dirty="0"/>
              <a:t>Approach everything with curiosity and humility</a:t>
            </a:r>
          </a:p>
          <a:p>
            <a:pPr lvl="1"/>
            <a:r>
              <a:rPr lang="en-US" sz="2200" dirty="0"/>
              <a:t>It is OK to say “I don’t know” even if you are Charlie Munger</a:t>
            </a:r>
          </a:p>
          <a:p>
            <a:r>
              <a:rPr lang="en-US" sz="2400" dirty="0"/>
              <a:t>Use checklists to establish your process and don’t be shy about “stealing” from other people’s established processes</a:t>
            </a:r>
          </a:p>
          <a:p>
            <a:r>
              <a:rPr lang="en-US" sz="2400" dirty="0"/>
              <a:t>Business, Value, People is a good framework for any stock (or business) analysis</a:t>
            </a:r>
          </a:p>
          <a:p>
            <a:r>
              <a:rPr lang="en-US" sz="2400" dirty="0"/>
              <a:t>Think like a PM—not an analyst</a:t>
            </a:r>
          </a:p>
          <a:p>
            <a:r>
              <a:rPr lang="en-US" sz="2400" dirty="0"/>
              <a:t>Remember that markets are generally efficient, so you need to develop a true contrarian thesis—and that takes time</a:t>
            </a:r>
          </a:p>
          <a:p>
            <a:r>
              <a:rPr lang="en-US" sz="2400" dirty="0"/>
              <a:t>Successful investing involves creatively marrying quantitative and qualitative analyses while mitigating your own biases</a:t>
            </a:r>
          </a:p>
          <a:p>
            <a:endParaRPr lang="en-US" sz="2400" dirty="0"/>
          </a:p>
          <a:p>
            <a:endParaRPr lang="en-US" sz="2400" dirty="0"/>
          </a:p>
          <a:p>
            <a:endParaRPr lang="en-US" sz="3200" dirty="0"/>
          </a:p>
        </p:txBody>
      </p:sp>
      <p:sp>
        <p:nvSpPr>
          <p:cNvPr id="4" name="Slide Number Placeholder 3">
            <a:extLst>
              <a:ext uri="{FF2B5EF4-FFF2-40B4-BE49-F238E27FC236}">
                <a16:creationId xmlns:a16="http://schemas.microsoft.com/office/drawing/2014/main" id="{AE9505F3-03E5-4A13-B8E1-637DA62E997C}"/>
              </a:ext>
            </a:extLst>
          </p:cNvPr>
          <p:cNvSpPr>
            <a:spLocks noGrp="1"/>
          </p:cNvSpPr>
          <p:nvPr>
            <p:ph type="sldNum" sz="quarter" idx="12"/>
          </p:nvPr>
        </p:nvSpPr>
        <p:spPr/>
        <p:txBody>
          <a:bodyPr/>
          <a:lstStyle/>
          <a:p>
            <a:fld id="{FD3AD662-33D0-4F66-8868-D27D3AE0901A}" type="slidenum">
              <a:rPr lang="en-US" smtClean="0"/>
              <a:t>51</a:t>
            </a:fld>
            <a:endParaRPr lang="en-US"/>
          </a:p>
        </p:txBody>
      </p:sp>
    </p:spTree>
    <p:extLst>
      <p:ext uri="{BB962C8B-B14F-4D97-AF65-F5344CB8AC3E}">
        <p14:creationId xmlns:p14="http://schemas.microsoft.com/office/powerpoint/2010/main" val="3065146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8CC6D-4F3E-4F42-A79E-3870A1BA0625}"/>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Q&amp;A</a:t>
            </a:r>
          </a:p>
        </p:txBody>
      </p:sp>
      <p:sp>
        <p:nvSpPr>
          <p:cNvPr id="3" name="Content Placeholder 2">
            <a:extLst>
              <a:ext uri="{FF2B5EF4-FFF2-40B4-BE49-F238E27FC236}">
                <a16:creationId xmlns:a16="http://schemas.microsoft.com/office/drawing/2014/main" id="{F794022C-2923-4BFC-8AC4-5257077DBC95}"/>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Any questions? Comments? Feedback? </a:t>
            </a:r>
          </a:p>
          <a:p>
            <a:r>
              <a:rPr lang="en-US" dirty="0">
                <a:latin typeface="Tahoma" panose="020B0604030504040204" pitchFamily="34" charset="0"/>
                <a:ea typeface="Tahoma" panose="020B0604030504040204" pitchFamily="34" charset="0"/>
                <a:cs typeface="Tahoma" panose="020B0604030504040204" pitchFamily="34" charset="0"/>
              </a:rPr>
              <a:t>Contact :</a:t>
            </a:r>
          </a:p>
          <a:p>
            <a:pPr lvl="1"/>
            <a:r>
              <a:rPr lang="en-US" dirty="0">
                <a:latin typeface="Tahoma" panose="020B0604030504040204" pitchFamily="34" charset="0"/>
                <a:ea typeface="Tahoma" panose="020B0604030504040204" pitchFamily="34" charset="0"/>
                <a:cs typeface="Tahoma" panose="020B0604030504040204" pitchFamily="34" charset="0"/>
                <a:hlinkClick r:id="rId2"/>
              </a:rPr>
              <a:t>bclaremon@covestreetcapital.com</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432CA2E2-E1E1-4AC8-B29A-453F60C5A552}"/>
              </a:ext>
            </a:extLst>
          </p:cNvPr>
          <p:cNvSpPr>
            <a:spLocks noGrp="1"/>
          </p:cNvSpPr>
          <p:nvPr>
            <p:ph type="sldNum" sz="quarter" idx="12"/>
          </p:nvPr>
        </p:nvSpPr>
        <p:spPr/>
        <p:txBody>
          <a:bodyPr/>
          <a:lstStyle/>
          <a:p>
            <a:fld id="{FD3AD662-33D0-4F66-8868-D27D3AE0901A}" type="slidenum">
              <a:rPr lang="en-US" smtClean="0"/>
              <a:t>52</a:t>
            </a:fld>
            <a:endParaRPr lang="en-US"/>
          </a:p>
        </p:txBody>
      </p:sp>
    </p:spTree>
    <p:extLst>
      <p:ext uri="{BB962C8B-B14F-4D97-AF65-F5344CB8AC3E}">
        <p14:creationId xmlns:p14="http://schemas.microsoft.com/office/powerpoint/2010/main" val="52823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Why are </a:t>
            </a:r>
            <a:r>
              <a:rPr lang="en-US">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we here?</a:t>
            </a:r>
            <a:endPar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103478" y="1282808"/>
            <a:ext cx="8946541" cy="5122474"/>
          </a:xfrm>
        </p:spPr>
        <p:txBody>
          <a:bodyPr>
            <a:normAutofit fontScale="70000" lnSpcReduction="20000"/>
          </a:bodyPr>
          <a:lstStyle/>
          <a:p>
            <a:r>
              <a:rPr lang="en-US" sz="3400" dirty="0">
                <a:latin typeface="Tahoma" panose="020B0604030504040204" pitchFamily="34" charset="0"/>
                <a:ea typeface="Tahoma" panose="020B0604030504040204" pitchFamily="34" charset="0"/>
                <a:cs typeface="Tahoma" panose="020B0604030504040204" pitchFamily="34" charset="0"/>
              </a:rPr>
              <a:t>If you are interviewing for a job in investment management, you might be asked to turn around a stock in 48 hours</a:t>
            </a:r>
          </a:p>
          <a:p>
            <a:pPr lvl="1"/>
            <a:r>
              <a:rPr lang="en-US" sz="3400" dirty="0">
                <a:latin typeface="Tahoma" panose="020B0604030504040204" pitchFamily="34" charset="0"/>
                <a:ea typeface="Tahoma" panose="020B0604030504040204" pitchFamily="34" charset="0"/>
                <a:cs typeface="Tahoma" panose="020B0604030504040204" pitchFamily="34" charset="0"/>
              </a:rPr>
              <a:t>Real world example: FPA and Big Lots (BIG)</a:t>
            </a:r>
          </a:p>
          <a:p>
            <a:r>
              <a:rPr lang="en-US" sz="3400" dirty="0">
                <a:latin typeface="Tahoma" panose="020B0604030504040204" pitchFamily="34" charset="0"/>
                <a:ea typeface="Tahoma" panose="020B0604030504040204" pitchFamily="34" charset="0"/>
                <a:cs typeface="Tahoma" panose="020B0604030504040204" pitchFamily="34" charset="0"/>
              </a:rPr>
              <a:t>Even if you are going into </a:t>
            </a:r>
            <a:r>
              <a:rPr lang="en-US" sz="3400" dirty="0" err="1">
                <a:latin typeface="Tahoma" panose="020B0604030504040204" pitchFamily="34" charset="0"/>
                <a:ea typeface="Tahoma" panose="020B0604030504040204" pitchFamily="34" charset="0"/>
                <a:cs typeface="Tahoma" panose="020B0604030504040204" pitchFamily="34" charset="0"/>
              </a:rPr>
              <a:t>i</a:t>
            </a:r>
            <a:r>
              <a:rPr lang="en-US" sz="3400" dirty="0">
                <a:latin typeface="Tahoma" panose="020B0604030504040204" pitchFamily="34" charset="0"/>
                <a:ea typeface="Tahoma" panose="020B0604030504040204" pitchFamily="34" charset="0"/>
                <a:cs typeface="Tahoma" panose="020B0604030504040204" pitchFamily="34" charset="0"/>
              </a:rPr>
              <a:t>-banking, having an expedited process will be helpful</a:t>
            </a:r>
          </a:p>
          <a:p>
            <a:r>
              <a:rPr lang="en-US" sz="3400" dirty="0">
                <a:latin typeface="Tahoma" panose="020B0604030504040204" pitchFamily="34" charset="0"/>
                <a:ea typeface="Tahoma" panose="020B0604030504040204" pitchFamily="34" charset="0"/>
                <a:cs typeface="Tahoma" panose="020B0604030504040204" pitchFamily="34" charset="0"/>
              </a:rPr>
              <a:t>Good way to filter out what you shouldn’t spend time on at work or for your own PA</a:t>
            </a:r>
          </a:p>
          <a:p>
            <a:r>
              <a:rPr lang="en-US" sz="3400" dirty="0">
                <a:latin typeface="Tahoma" panose="020B0604030504040204" pitchFamily="34" charset="0"/>
                <a:ea typeface="Tahoma" panose="020B0604030504040204" pitchFamily="34" charset="0"/>
                <a:cs typeface="Tahoma" panose="020B0604030504040204" pitchFamily="34" charset="0"/>
              </a:rPr>
              <a:t>You will be honing your process the rest of your career</a:t>
            </a:r>
          </a:p>
          <a:p>
            <a:pPr lvl="1"/>
            <a:r>
              <a:rPr lang="en-US" sz="3400" dirty="0">
                <a:latin typeface="Tahoma" panose="020B0604030504040204" pitchFamily="34" charset="0"/>
                <a:ea typeface="Tahoma" panose="020B0604030504040204" pitchFamily="34" charset="0"/>
                <a:cs typeface="Tahoma" panose="020B0604030504040204" pitchFamily="34" charset="0"/>
              </a:rPr>
              <a:t>Develop the ability to quickly figure out what </a:t>
            </a:r>
            <a:r>
              <a:rPr lang="en-US" sz="3400" b="1" u="sng" dirty="0">
                <a:latin typeface="Tahoma" panose="020B0604030504040204" pitchFamily="34" charset="0"/>
                <a:ea typeface="Tahoma" panose="020B0604030504040204" pitchFamily="34" charset="0"/>
                <a:cs typeface="Tahoma" panose="020B0604030504040204" pitchFamily="34" charset="0"/>
              </a:rPr>
              <a:t>not</a:t>
            </a:r>
            <a:r>
              <a:rPr lang="en-US" sz="3400" dirty="0">
                <a:latin typeface="Tahoma" panose="020B0604030504040204" pitchFamily="34" charset="0"/>
                <a:ea typeface="Tahoma" panose="020B0604030504040204" pitchFamily="34" charset="0"/>
                <a:cs typeface="Tahoma" panose="020B0604030504040204" pitchFamily="34" charset="0"/>
              </a:rPr>
              <a:t> to spend time on</a:t>
            </a:r>
          </a:p>
          <a:p>
            <a:r>
              <a:rPr lang="en-US" sz="3400" dirty="0">
                <a:latin typeface="Tahoma" panose="020B0604030504040204" pitchFamily="34" charset="0"/>
                <a:ea typeface="Tahoma" panose="020B0604030504040204" pitchFamily="34" charset="0"/>
                <a:cs typeface="Tahoma" panose="020B0604030504040204" pitchFamily="34" charset="0"/>
              </a:rPr>
              <a:t>This truncated process is not the only way—other investors will have a different process</a:t>
            </a:r>
          </a:p>
          <a:p>
            <a:pPr lvl="1"/>
            <a:r>
              <a:rPr lang="en-US" sz="3400" dirty="0">
                <a:latin typeface="Tahoma" panose="020B0604030504040204" pitchFamily="34" charset="0"/>
                <a:ea typeface="Tahoma" panose="020B0604030504040204" pitchFamily="34" charset="0"/>
                <a:cs typeface="Tahoma" panose="020B0604030504040204" pitchFamily="34" charset="0"/>
              </a:rPr>
              <a:t>But there should be elements you can take away</a:t>
            </a:r>
          </a:p>
          <a:p>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6</a:t>
            </a:fld>
            <a:endParaRPr lang="en-US"/>
          </a:p>
        </p:txBody>
      </p:sp>
    </p:spTree>
    <p:extLst>
      <p:ext uri="{BB962C8B-B14F-4D97-AF65-F5344CB8AC3E}">
        <p14:creationId xmlns:p14="http://schemas.microsoft.com/office/powerpoint/2010/main" val="129474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But, before you even start…</a:t>
            </a:r>
          </a:p>
        </p:txBody>
      </p:sp>
      <p:sp>
        <p:nvSpPr>
          <p:cNvPr id="3" name="Content Placeholder 2"/>
          <p:cNvSpPr>
            <a:spLocks noGrp="1"/>
          </p:cNvSpPr>
          <p:nvPr>
            <p:ph idx="1"/>
          </p:nvPr>
        </p:nvSpPr>
        <p:spPr>
          <a:xfrm>
            <a:off x="1054199" y="1338555"/>
            <a:ext cx="8946541" cy="4695389"/>
          </a:xfrm>
        </p:spPr>
        <p:txBody>
          <a:bodyPr>
            <a:normAutofit fontScale="92500" lnSpcReduction="20000"/>
          </a:bodyPr>
          <a:lstStyle/>
          <a:p>
            <a:r>
              <a:rPr lang="en-US" sz="3200" dirty="0">
                <a:latin typeface="Tahoma" panose="020B0604030504040204" pitchFamily="34" charset="0"/>
                <a:ea typeface="Tahoma" panose="020B0604030504040204" pitchFamily="34" charset="0"/>
                <a:cs typeface="Tahoma" panose="020B0604030504040204" pitchFamily="34" charset="0"/>
              </a:rPr>
              <a:t>What is the purpose of this process?</a:t>
            </a:r>
          </a:p>
          <a:p>
            <a:pPr lvl="1"/>
            <a:r>
              <a:rPr lang="en-US" sz="3000" b="1" dirty="0">
                <a:latin typeface="Tahoma" panose="020B0604030504040204" pitchFamily="34" charset="0"/>
                <a:ea typeface="Tahoma" panose="020B0604030504040204" pitchFamily="34" charset="0"/>
                <a:cs typeface="Tahoma" panose="020B0604030504040204" pitchFamily="34" charset="0"/>
              </a:rPr>
              <a:t>Job interview</a:t>
            </a:r>
          </a:p>
          <a:p>
            <a:pPr lvl="1"/>
            <a:r>
              <a:rPr lang="en-US" sz="3000" b="1" dirty="0">
                <a:latin typeface="Tahoma" panose="020B0604030504040204" pitchFamily="34" charset="0"/>
                <a:ea typeface="Tahoma" panose="020B0604030504040204" pitchFamily="34" charset="0"/>
                <a:cs typeface="Tahoma" panose="020B0604030504040204" pitchFamily="34" charset="0"/>
              </a:rPr>
              <a:t>New project at work</a:t>
            </a:r>
          </a:p>
          <a:p>
            <a:pPr lvl="1"/>
            <a:r>
              <a:rPr lang="en-US" sz="3000" dirty="0">
                <a:latin typeface="Tahoma" panose="020B0604030504040204" pitchFamily="34" charset="0"/>
                <a:ea typeface="Tahoma" panose="020B0604030504040204" pitchFamily="34" charset="0"/>
                <a:cs typeface="Tahoma" panose="020B0604030504040204" pitchFamily="34" charset="0"/>
              </a:rPr>
              <a:t>Looking for investments for your PA</a:t>
            </a:r>
          </a:p>
          <a:p>
            <a:pPr lvl="1"/>
            <a:r>
              <a:rPr lang="en-US" sz="3000" dirty="0">
                <a:latin typeface="Tahoma" panose="020B0604030504040204" pitchFamily="34" charset="0"/>
                <a:ea typeface="Tahoma" panose="020B0604030504040204" pitchFamily="34" charset="0"/>
                <a:cs typeface="Tahoma" panose="020B0604030504040204" pitchFamily="34" charset="0"/>
              </a:rPr>
              <a:t>Helping family/friend/spouse understand a potential employer or investment</a:t>
            </a:r>
          </a:p>
          <a:p>
            <a:r>
              <a:rPr lang="en-US" sz="3200" dirty="0">
                <a:latin typeface="Tahoma" panose="020B0604030504040204" pitchFamily="34" charset="0"/>
                <a:ea typeface="Tahoma" panose="020B0604030504040204" pitchFamily="34" charset="0"/>
                <a:cs typeface="Tahoma" panose="020B0604030504040204" pitchFamily="34" charset="0"/>
              </a:rPr>
              <a:t>What is your own personal objective?</a:t>
            </a:r>
          </a:p>
          <a:p>
            <a:pPr lvl="1"/>
            <a:r>
              <a:rPr lang="en-US" sz="3000" dirty="0">
                <a:latin typeface="Tahoma" panose="020B0604030504040204" pitchFamily="34" charset="0"/>
                <a:ea typeface="Tahoma" panose="020B0604030504040204" pitchFamily="34" charset="0"/>
                <a:cs typeface="Tahoma" panose="020B0604030504040204" pitchFamily="34" charset="0"/>
              </a:rPr>
              <a:t>Get a job, impress boss/colleagues, improve your process, make $, etc.</a:t>
            </a:r>
          </a:p>
          <a:p>
            <a:r>
              <a:rPr lang="en-US" sz="3200" dirty="0">
                <a:latin typeface="Tahoma" panose="020B0604030504040204" pitchFamily="34" charset="0"/>
                <a:ea typeface="Tahoma" panose="020B0604030504040204" pitchFamily="34" charset="0"/>
                <a:cs typeface="Tahoma" panose="020B0604030504040204" pitchFamily="34" charset="0"/>
              </a:rPr>
              <a:t>What is your boss/potential employer looking for?</a:t>
            </a:r>
          </a:p>
          <a:p>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7</a:t>
            </a:fld>
            <a:endParaRPr lang="en-US"/>
          </a:p>
        </p:txBody>
      </p:sp>
    </p:spTree>
    <p:extLst>
      <p:ext uri="{BB962C8B-B14F-4D97-AF65-F5344CB8AC3E}">
        <p14:creationId xmlns:p14="http://schemas.microsoft.com/office/powerpoint/2010/main" val="126167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58" y="679572"/>
            <a:ext cx="9861276" cy="1400530"/>
          </a:xfrm>
        </p:spPr>
        <p:txBody>
          <a:bodyPr/>
          <a:lstStyle/>
          <a:p>
            <a:pPr algn="ctr"/>
            <a:r>
              <a:rPr lang="en-US" sz="7200"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Poll # 1</a:t>
            </a:r>
          </a:p>
        </p:txBody>
      </p:sp>
      <p:sp>
        <p:nvSpPr>
          <p:cNvPr id="4" name="Slide Number Placeholder 3"/>
          <p:cNvSpPr>
            <a:spLocks noGrp="1"/>
          </p:cNvSpPr>
          <p:nvPr>
            <p:ph type="sldNum" sz="quarter" idx="12"/>
          </p:nvPr>
        </p:nvSpPr>
        <p:spPr/>
        <p:txBody>
          <a:bodyPr/>
          <a:lstStyle/>
          <a:p>
            <a:fld id="{FD3AD662-33D0-4F66-8868-D27D3AE0901A}" type="slidenum">
              <a:rPr lang="en-US" smtClean="0"/>
              <a:t>8</a:t>
            </a:fld>
            <a:endParaRPr lang="en-US"/>
          </a:p>
        </p:txBody>
      </p:sp>
      <p:sp>
        <p:nvSpPr>
          <p:cNvPr id="3" name="Rectangle 2">
            <a:extLst>
              <a:ext uri="{FF2B5EF4-FFF2-40B4-BE49-F238E27FC236}">
                <a16:creationId xmlns:a16="http://schemas.microsoft.com/office/drawing/2014/main" id="{ACDF1C07-74E3-4974-90C6-48332A73958B}"/>
              </a:ext>
            </a:extLst>
          </p:cNvPr>
          <p:cNvSpPr/>
          <p:nvPr/>
        </p:nvSpPr>
        <p:spPr>
          <a:xfrm>
            <a:off x="2369044" y="2080102"/>
            <a:ext cx="8558417" cy="1938992"/>
          </a:xfrm>
          <a:prstGeom prst="rect">
            <a:avLst/>
          </a:prstGeom>
        </p:spPr>
        <p:txBody>
          <a:bodyPr wrap="square">
            <a:spAutoFit/>
          </a:bodyPr>
          <a:lstStyle/>
          <a:p>
            <a:pPr marR="0" lvl="0">
              <a:spcBef>
                <a:spcPct val="0"/>
              </a:spcBef>
              <a:spcAft>
                <a:spcPts val="0"/>
              </a:spcAft>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What is your desired job/industry post-graduation? </a:t>
            </a:r>
          </a:p>
          <a:p>
            <a:pPr marR="0" lvl="0">
              <a:spcBef>
                <a:spcPct val="0"/>
              </a:spcBef>
              <a:spcAft>
                <a:spcPts val="0"/>
              </a:spcAft>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 Investment management</a:t>
            </a:r>
          </a:p>
          <a:p>
            <a:pPr>
              <a:spcBef>
                <a:spcPct val="0"/>
              </a:spcBef>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 Investment banking</a:t>
            </a:r>
          </a:p>
          <a:p>
            <a:pPr>
              <a:spcBef>
                <a:spcPct val="0"/>
              </a:spcBef>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 Consulting </a:t>
            </a:r>
          </a:p>
          <a:p>
            <a:pPr>
              <a:spcBef>
                <a:spcPct val="0"/>
              </a:spcBef>
            </a:pPr>
            <a:r>
              <a:rPr lang="en-US" sz="2400" dirty="0">
                <a:ln w="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D) Other</a:t>
            </a:r>
          </a:p>
        </p:txBody>
      </p:sp>
    </p:spTree>
    <p:extLst>
      <p:ext uri="{BB962C8B-B14F-4D97-AF65-F5344CB8AC3E}">
        <p14:creationId xmlns:p14="http://schemas.microsoft.com/office/powerpoint/2010/main" val="312312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964" y="295729"/>
            <a:ext cx="9861276" cy="1400530"/>
          </a:xfrm>
        </p:spPr>
        <p:txBody>
          <a:bodyPr/>
          <a:lstStyle/>
          <a:p>
            <a:pPr algn="ctr"/>
            <a:r>
              <a:rPr lang="en-US" dirty="0">
                <a:ln w="0"/>
                <a:solidFill>
                  <a:schemeClr val="tx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Job interview scenario</a:t>
            </a:r>
          </a:p>
        </p:txBody>
      </p:sp>
      <p:sp>
        <p:nvSpPr>
          <p:cNvPr id="3" name="Content Placeholder 2"/>
          <p:cNvSpPr>
            <a:spLocks noGrp="1"/>
          </p:cNvSpPr>
          <p:nvPr>
            <p:ph idx="1"/>
          </p:nvPr>
        </p:nvSpPr>
        <p:spPr>
          <a:xfrm>
            <a:off x="1048723" y="1167823"/>
            <a:ext cx="8946541" cy="5237459"/>
          </a:xfrm>
        </p:spPr>
        <p:txBody>
          <a:bodyPr>
            <a:normAutofit fontScale="70000" lnSpcReduction="20000"/>
          </a:bodyPr>
          <a:lstStyle/>
          <a:p>
            <a:r>
              <a:rPr lang="en-US" sz="3200" dirty="0">
                <a:latin typeface="Tahoma" panose="020B0604030504040204" pitchFamily="34" charset="0"/>
                <a:ea typeface="Tahoma" panose="020B0604030504040204" pitchFamily="34" charset="0"/>
                <a:cs typeface="Tahoma" panose="020B0604030504040204" pitchFamily="34" charset="0"/>
              </a:rPr>
              <a:t>What is the firm/fund looking for?</a:t>
            </a:r>
          </a:p>
          <a:p>
            <a:pPr lvl="1"/>
            <a:r>
              <a:rPr lang="en-US" sz="3000" dirty="0">
                <a:latin typeface="Tahoma" panose="020B0604030504040204" pitchFamily="34" charset="0"/>
                <a:ea typeface="Tahoma" panose="020B0604030504040204" pitchFamily="34" charset="0"/>
                <a:cs typeface="Tahoma" panose="020B0604030504040204" pitchFamily="34" charset="0"/>
              </a:rPr>
              <a:t>Unlikely to make an investment decision based on your work</a:t>
            </a:r>
          </a:p>
          <a:p>
            <a:pPr lvl="1"/>
            <a:r>
              <a:rPr lang="en-US" sz="3000" dirty="0">
                <a:latin typeface="Tahoma" panose="020B0604030504040204" pitchFamily="34" charset="0"/>
                <a:ea typeface="Tahoma" panose="020B0604030504040204" pitchFamily="34" charset="0"/>
                <a:cs typeface="Tahoma" panose="020B0604030504040204" pitchFamily="34" charset="0"/>
              </a:rPr>
              <a:t>Not looking for a full analysis/model/recommendation</a:t>
            </a:r>
          </a:p>
          <a:p>
            <a:pPr lvl="2"/>
            <a:r>
              <a:rPr lang="en-US" sz="2800" dirty="0">
                <a:latin typeface="Tahoma" panose="020B0604030504040204" pitchFamily="34" charset="0"/>
                <a:ea typeface="Tahoma" panose="020B0604030504040204" pitchFamily="34" charset="0"/>
                <a:cs typeface="Tahoma" panose="020B0604030504040204" pitchFamily="34" charset="0"/>
              </a:rPr>
              <a:t>If they are looking for a recommendation =&gt; red flag?</a:t>
            </a:r>
          </a:p>
          <a:p>
            <a:pPr lvl="1"/>
            <a:r>
              <a:rPr lang="en-US" sz="3000" dirty="0">
                <a:latin typeface="Tahoma" panose="020B0604030504040204" pitchFamily="34" charset="0"/>
                <a:ea typeface="Tahoma" panose="020B0604030504040204" pitchFamily="34" charset="0"/>
                <a:cs typeface="Tahoma" panose="020B0604030504040204" pitchFamily="34" charset="0"/>
              </a:rPr>
              <a:t>They want to understand your process and HOW you think about investing</a:t>
            </a:r>
          </a:p>
          <a:p>
            <a:pPr lvl="2"/>
            <a:r>
              <a:rPr lang="en-US" sz="2800" dirty="0">
                <a:latin typeface="Tahoma" panose="020B0604030504040204" pitchFamily="34" charset="0"/>
                <a:ea typeface="Tahoma" panose="020B0604030504040204" pitchFamily="34" charset="0"/>
                <a:cs typeface="Tahoma" panose="020B0604030504040204" pitchFamily="34" charset="0"/>
              </a:rPr>
              <a:t>Do you have the skills/knowledge/passion to contribute?</a:t>
            </a:r>
          </a:p>
          <a:p>
            <a:pPr lvl="2"/>
            <a:r>
              <a:rPr lang="en-US" sz="2800" dirty="0">
                <a:latin typeface="Tahoma" panose="020B0604030504040204" pitchFamily="34" charset="0"/>
                <a:ea typeface="Tahoma" panose="020B0604030504040204" pitchFamily="34" charset="0"/>
                <a:cs typeface="Tahoma" panose="020B0604030504040204" pitchFamily="34" charset="0"/>
              </a:rPr>
              <a:t>Do you think like an analyst or a PM?</a:t>
            </a:r>
          </a:p>
          <a:p>
            <a:pPr lvl="3"/>
            <a:r>
              <a:rPr lang="en-US" sz="2600" dirty="0">
                <a:latin typeface="Tahoma" panose="020B0604030504040204" pitchFamily="34" charset="0"/>
                <a:ea typeface="Tahoma" panose="020B0604030504040204" pitchFamily="34" charset="0"/>
                <a:cs typeface="Tahoma" panose="020B0604030504040204" pitchFamily="34" charset="0"/>
              </a:rPr>
              <a:t>IMHO: Always put on the PM hat</a:t>
            </a:r>
          </a:p>
          <a:p>
            <a:pPr lvl="2"/>
            <a:r>
              <a:rPr lang="en-US" sz="2800" dirty="0">
                <a:latin typeface="Tahoma" panose="020B0604030504040204" pitchFamily="34" charset="0"/>
                <a:ea typeface="Tahoma" panose="020B0604030504040204" pitchFamily="34" charset="0"/>
                <a:cs typeface="Tahoma" panose="020B0604030504040204" pitchFamily="34" charset="0"/>
              </a:rPr>
              <a:t>Is there anything special or unique about you?</a:t>
            </a:r>
          </a:p>
          <a:p>
            <a:r>
              <a:rPr lang="en-US" sz="3200" dirty="0">
                <a:latin typeface="Tahoma" panose="020B0604030504040204" pitchFamily="34" charset="0"/>
                <a:ea typeface="Tahoma" panose="020B0604030504040204" pitchFamily="34" charset="0"/>
                <a:cs typeface="Tahoma" panose="020B0604030504040204" pitchFamily="34" charset="0"/>
              </a:rPr>
              <a:t>Business, value, people is a great framework from which to start</a:t>
            </a:r>
          </a:p>
          <a:p>
            <a:r>
              <a:rPr lang="en-US" sz="3200" dirty="0">
                <a:latin typeface="Tahoma" panose="020B0604030504040204" pitchFamily="34" charset="0"/>
                <a:ea typeface="Tahoma" panose="020B0604030504040204" pitchFamily="34" charset="0"/>
                <a:cs typeface="Tahoma" panose="020B0604030504040204" pitchFamily="34" charset="0"/>
              </a:rPr>
              <a:t>Thoughtfulness &gt; Precision; Curiosity &gt; Certainty</a:t>
            </a:r>
          </a:p>
          <a:p>
            <a:r>
              <a:rPr lang="en-US" sz="3200" dirty="0">
                <a:latin typeface="Tahoma" panose="020B0604030504040204" pitchFamily="34" charset="0"/>
                <a:ea typeface="Tahoma" panose="020B0604030504040204" pitchFamily="34" charset="0"/>
                <a:cs typeface="Tahoma" panose="020B0604030504040204" pitchFamily="34" charset="0"/>
              </a:rPr>
              <a:t>Think about what else you would do if you had more time</a:t>
            </a:r>
          </a:p>
          <a:p>
            <a:r>
              <a:rPr lang="en-US" sz="3200" dirty="0">
                <a:latin typeface="Tahoma" panose="020B0604030504040204" pitchFamily="34" charset="0"/>
                <a:ea typeface="Tahoma" panose="020B0604030504040204" pitchFamily="34" charset="0"/>
                <a:cs typeface="Tahoma" panose="020B0604030504040204" pitchFamily="34" charset="0"/>
              </a:rPr>
              <a:t>Be creative: call IR or message someone on LinkedIn--why not?</a:t>
            </a:r>
            <a:endParaRPr lang="en-US" sz="30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FD3AD662-33D0-4F66-8868-D27D3AE0901A}" type="slidenum">
              <a:rPr lang="en-US" smtClean="0"/>
              <a:t>9</a:t>
            </a:fld>
            <a:endParaRPr lang="en-US"/>
          </a:p>
        </p:txBody>
      </p:sp>
    </p:spTree>
    <p:extLst>
      <p:ext uri="{BB962C8B-B14F-4D97-AF65-F5344CB8AC3E}">
        <p14:creationId xmlns:p14="http://schemas.microsoft.com/office/powerpoint/2010/main" val="3162390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14123</TotalTime>
  <Words>3974</Words>
  <Application>Microsoft Office PowerPoint</Application>
  <PresentationFormat>Widescreen</PresentationFormat>
  <Paragraphs>590</Paragraphs>
  <Slides>52</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Century Gothic</vt:lpstr>
      <vt:lpstr>Courier New</vt:lpstr>
      <vt:lpstr>Tahoma</vt:lpstr>
      <vt:lpstr>Wingdings 3</vt:lpstr>
      <vt:lpstr>Ion</vt:lpstr>
      <vt:lpstr>The 48 Hour  Investment Process</vt:lpstr>
      <vt:lpstr>Safe Harbor</vt:lpstr>
      <vt:lpstr>Presentation Overview*</vt:lpstr>
      <vt:lpstr>Presenter Biography</vt:lpstr>
      <vt:lpstr>Investment Philosophy</vt:lpstr>
      <vt:lpstr>Why are we here?</vt:lpstr>
      <vt:lpstr>But, before you even start…</vt:lpstr>
      <vt:lpstr>Poll # 1</vt:lpstr>
      <vt:lpstr>Job interview scenario</vt:lpstr>
      <vt:lpstr>New project at work scenario</vt:lpstr>
      <vt:lpstr>Poll # 2</vt:lpstr>
      <vt:lpstr>General process advice</vt:lpstr>
      <vt:lpstr>BUSINESS</vt:lpstr>
      <vt:lpstr>Assessing the Business</vt:lpstr>
      <vt:lpstr>Poll # 3</vt:lpstr>
      <vt:lpstr>Assessing the Business</vt:lpstr>
      <vt:lpstr>Assessing the Business</vt:lpstr>
      <vt:lpstr>Assessing the Business</vt:lpstr>
      <vt:lpstr>Assessing the Business</vt:lpstr>
      <vt:lpstr>Assessing the Business</vt:lpstr>
      <vt:lpstr>Assessing the Business</vt:lpstr>
      <vt:lpstr>Poll # 4</vt:lpstr>
      <vt:lpstr>Assessing the Business</vt:lpstr>
      <vt:lpstr>Assessing the Business</vt:lpstr>
      <vt:lpstr>VALUE</vt:lpstr>
      <vt:lpstr>Why is valuation so important</vt:lpstr>
      <vt:lpstr>Poll # 5</vt:lpstr>
      <vt:lpstr>Key Valuation Techniques</vt:lpstr>
      <vt:lpstr>Discounted Cash Flow Analysis (DCF)</vt:lpstr>
      <vt:lpstr>DCF (cont.)</vt:lpstr>
      <vt:lpstr>DCF (cont.)</vt:lpstr>
      <vt:lpstr>Quick and Dirty Model</vt:lpstr>
      <vt:lpstr>Historical Multiples</vt:lpstr>
      <vt:lpstr>Historical Multiples (cont.)</vt:lpstr>
      <vt:lpstr>Sum-of-the-parts (SOTP)</vt:lpstr>
      <vt:lpstr>Private Market Value</vt:lpstr>
      <vt:lpstr>Combining Valuation Techniques</vt:lpstr>
      <vt:lpstr>PEOPLE</vt:lpstr>
      <vt:lpstr>Understanding the People</vt:lpstr>
      <vt:lpstr>Poll # 6</vt:lpstr>
      <vt:lpstr>ESG (Environmental, Social, Governance)</vt:lpstr>
      <vt:lpstr>10 Questions on the E of ESG</vt:lpstr>
      <vt:lpstr>PUTTING IT ALL TOGETHER</vt:lpstr>
      <vt:lpstr>Risk Factors</vt:lpstr>
      <vt:lpstr>Risk Factors</vt:lpstr>
      <vt:lpstr>Developing a Contrarian Thesis</vt:lpstr>
      <vt:lpstr>Poll # 7</vt:lpstr>
      <vt:lpstr>Making a recommendation (?)</vt:lpstr>
      <vt:lpstr>Other future research avenues</vt:lpstr>
      <vt:lpstr>Other future research avenues</vt:lpstr>
      <vt:lpstr>Key Takeaways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Claremon</dc:creator>
  <cp:lastModifiedBy>Ben Claremon</cp:lastModifiedBy>
  <cp:revision>193</cp:revision>
  <cp:lastPrinted>2019-01-29T18:17:33Z</cp:lastPrinted>
  <dcterms:created xsi:type="dcterms:W3CDTF">2018-12-17T21:53:18Z</dcterms:created>
  <dcterms:modified xsi:type="dcterms:W3CDTF">2021-04-18T21:54:11Z</dcterms:modified>
</cp:coreProperties>
</file>