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65" r:id="rId3"/>
    <p:sldId id="264" r:id="rId4"/>
    <p:sldId id="257" r:id="rId5"/>
    <p:sldId id="258" r:id="rId6"/>
    <p:sldId id="259" r:id="rId7"/>
    <p:sldId id="260" r:id="rId8"/>
    <p:sldId id="261" r:id="rId9"/>
    <p:sldId id="262" r:id="rId10"/>
    <p:sldId id="263"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AE7B4E-D49E-49D5-A072-B863DCBBA2A5}" v="21" dt="2021-05-18T20:42:02.8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5" autoAdjust="0"/>
    <p:restoredTop sz="94660"/>
  </p:normalViewPr>
  <p:slideViewPr>
    <p:cSldViewPr snapToGrid="0">
      <p:cViewPr varScale="1">
        <p:scale>
          <a:sx n="85" d="100"/>
          <a:sy n="85" d="100"/>
        </p:scale>
        <p:origin x="48" y="22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n Claremon" userId="5b687ff5f561802f" providerId="LiveId" clId="{15AE7B4E-D49E-49D5-A072-B863DCBBA2A5}"/>
    <pc:docChg chg="undo custSel addSld delSld modSld">
      <pc:chgData name="Ben Claremon" userId="5b687ff5f561802f" providerId="LiveId" clId="{15AE7B4E-D49E-49D5-A072-B863DCBBA2A5}" dt="2021-05-19T13:20:25.885" v="5991" actId="20577"/>
      <pc:docMkLst>
        <pc:docMk/>
      </pc:docMkLst>
      <pc:sldChg chg="addSp modSp mod">
        <pc:chgData name="Ben Claremon" userId="5b687ff5f561802f" providerId="LiveId" clId="{15AE7B4E-D49E-49D5-A072-B863DCBBA2A5}" dt="2021-05-18T21:42:06.179" v="5946" actId="20577"/>
        <pc:sldMkLst>
          <pc:docMk/>
          <pc:sldMk cId="1218195145" sldId="256"/>
        </pc:sldMkLst>
        <pc:spChg chg="mod">
          <ac:chgData name="Ben Claremon" userId="5b687ff5f561802f" providerId="LiveId" clId="{15AE7B4E-D49E-49D5-A072-B863DCBBA2A5}" dt="2021-05-18T21:42:06.179" v="5946" actId="20577"/>
          <ac:spMkLst>
            <pc:docMk/>
            <pc:sldMk cId="1218195145" sldId="256"/>
            <ac:spMk id="2" creationId="{7C0E6F06-4CED-4934-8975-90A87FC00399}"/>
          </ac:spMkLst>
        </pc:spChg>
        <pc:spChg chg="mod">
          <ac:chgData name="Ben Claremon" userId="5b687ff5f561802f" providerId="LiveId" clId="{15AE7B4E-D49E-49D5-A072-B863DCBBA2A5}" dt="2021-05-18T20:00:43.474" v="5942" actId="1076"/>
          <ac:spMkLst>
            <pc:docMk/>
            <pc:sldMk cId="1218195145" sldId="256"/>
            <ac:spMk id="3" creationId="{DAAD64A7-1799-4D64-9718-B8B512C80B57}"/>
          </ac:spMkLst>
        </pc:spChg>
        <pc:spChg chg="add mod">
          <ac:chgData name="Ben Claremon" userId="5b687ff5f561802f" providerId="LiveId" clId="{15AE7B4E-D49E-49D5-A072-B863DCBBA2A5}" dt="2021-05-17T21:57:04.476" v="4958" actId="1076"/>
          <ac:spMkLst>
            <pc:docMk/>
            <pc:sldMk cId="1218195145" sldId="256"/>
            <ac:spMk id="4" creationId="{5F1B835E-6E83-46F1-9903-D8047E854B53}"/>
          </ac:spMkLst>
        </pc:spChg>
      </pc:sldChg>
      <pc:sldChg chg="modSp mod">
        <pc:chgData name="Ben Claremon" userId="5b687ff5f561802f" providerId="LiveId" clId="{15AE7B4E-D49E-49D5-A072-B863DCBBA2A5}" dt="2021-05-17T21:50:02.156" v="4842" actId="20577"/>
        <pc:sldMkLst>
          <pc:docMk/>
          <pc:sldMk cId="3576893280" sldId="257"/>
        </pc:sldMkLst>
        <pc:spChg chg="mod">
          <ac:chgData name="Ben Claremon" userId="5b687ff5f561802f" providerId="LiveId" clId="{15AE7B4E-D49E-49D5-A072-B863DCBBA2A5}" dt="2021-05-17T20:58:12.955" v="4830"/>
          <ac:spMkLst>
            <pc:docMk/>
            <pc:sldMk cId="3576893280" sldId="257"/>
            <ac:spMk id="2" creationId="{149AAA38-7EDE-4559-AE17-6A11AD349459}"/>
          </ac:spMkLst>
        </pc:spChg>
        <pc:spChg chg="mod">
          <ac:chgData name="Ben Claremon" userId="5b687ff5f561802f" providerId="LiveId" clId="{15AE7B4E-D49E-49D5-A072-B863DCBBA2A5}" dt="2021-05-17T21:50:02.156" v="4842" actId="20577"/>
          <ac:spMkLst>
            <pc:docMk/>
            <pc:sldMk cId="3576893280" sldId="257"/>
            <ac:spMk id="3" creationId="{C0BD0974-EF1B-4E26-B47C-B8F48647BF39}"/>
          </ac:spMkLst>
        </pc:spChg>
      </pc:sldChg>
      <pc:sldChg chg="modSp add mod">
        <pc:chgData name="Ben Claremon" userId="5b687ff5f561802f" providerId="LiveId" clId="{15AE7B4E-D49E-49D5-A072-B863DCBBA2A5}" dt="2021-05-19T13:20:25.885" v="5991" actId="20577"/>
        <pc:sldMkLst>
          <pc:docMk/>
          <pc:sldMk cId="1711039923" sldId="258"/>
        </pc:sldMkLst>
        <pc:spChg chg="mod">
          <ac:chgData name="Ben Claremon" userId="5b687ff5f561802f" providerId="LiveId" clId="{15AE7B4E-D49E-49D5-A072-B863DCBBA2A5}" dt="2021-05-17T22:02:28.933" v="4988" actId="20577"/>
          <ac:spMkLst>
            <pc:docMk/>
            <pc:sldMk cId="1711039923" sldId="258"/>
            <ac:spMk id="2" creationId="{149AAA38-7EDE-4559-AE17-6A11AD349459}"/>
          </ac:spMkLst>
        </pc:spChg>
        <pc:spChg chg="mod">
          <ac:chgData name="Ben Claremon" userId="5b687ff5f561802f" providerId="LiveId" clId="{15AE7B4E-D49E-49D5-A072-B863DCBBA2A5}" dt="2021-05-19T13:20:25.885" v="5991" actId="20577"/>
          <ac:spMkLst>
            <pc:docMk/>
            <pc:sldMk cId="1711039923" sldId="258"/>
            <ac:spMk id="3" creationId="{C0BD0974-EF1B-4E26-B47C-B8F48647BF39}"/>
          </ac:spMkLst>
        </pc:spChg>
      </pc:sldChg>
      <pc:sldChg chg="addSp modSp add mod">
        <pc:chgData name="Ben Claremon" userId="5b687ff5f561802f" providerId="LiveId" clId="{15AE7B4E-D49E-49D5-A072-B863DCBBA2A5}" dt="2021-05-18T19:58:26.462" v="5752" actId="20577"/>
        <pc:sldMkLst>
          <pc:docMk/>
          <pc:sldMk cId="570871399" sldId="259"/>
        </pc:sldMkLst>
        <pc:spChg chg="mod">
          <ac:chgData name="Ben Claremon" userId="5b687ff5f561802f" providerId="LiveId" clId="{15AE7B4E-D49E-49D5-A072-B863DCBBA2A5}" dt="2021-05-18T19:58:26.462" v="5752" actId="20577"/>
          <ac:spMkLst>
            <pc:docMk/>
            <pc:sldMk cId="570871399" sldId="259"/>
            <ac:spMk id="2" creationId="{149AAA38-7EDE-4559-AE17-6A11AD349459}"/>
          </ac:spMkLst>
        </pc:spChg>
        <pc:spChg chg="mod">
          <ac:chgData name="Ben Claremon" userId="5b687ff5f561802f" providerId="LiveId" clId="{15AE7B4E-D49E-49D5-A072-B863DCBBA2A5}" dt="2021-05-17T20:58:12.955" v="4830"/>
          <ac:spMkLst>
            <pc:docMk/>
            <pc:sldMk cId="570871399" sldId="259"/>
            <ac:spMk id="3" creationId="{C0BD0974-EF1B-4E26-B47C-B8F48647BF39}"/>
          </ac:spMkLst>
        </pc:spChg>
        <pc:picChg chg="add mod">
          <ac:chgData name="Ben Claremon" userId="5b687ff5f561802f" providerId="LiveId" clId="{15AE7B4E-D49E-49D5-A072-B863DCBBA2A5}" dt="2021-05-17T20:16:09.446" v="988" actId="1076"/>
          <ac:picMkLst>
            <pc:docMk/>
            <pc:sldMk cId="570871399" sldId="259"/>
            <ac:picMk id="4" creationId="{DD6B8B32-9515-4D1A-B195-6C4C484E7500}"/>
          </ac:picMkLst>
        </pc:picChg>
      </pc:sldChg>
      <pc:sldChg chg="add del">
        <pc:chgData name="Ben Claremon" userId="5b687ff5f561802f" providerId="LiveId" clId="{15AE7B4E-D49E-49D5-A072-B863DCBBA2A5}" dt="2021-05-17T20:15:43.371" v="984"/>
        <pc:sldMkLst>
          <pc:docMk/>
          <pc:sldMk cId="3985592190" sldId="260"/>
        </pc:sldMkLst>
      </pc:sldChg>
      <pc:sldChg chg="modSp add mod">
        <pc:chgData name="Ben Claremon" userId="5b687ff5f561802f" providerId="LiveId" clId="{15AE7B4E-D49E-49D5-A072-B863DCBBA2A5}" dt="2021-05-17T22:02:43.629" v="5007" actId="20577"/>
        <pc:sldMkLst>
          <pc:docMk/>
          <pc:sldMk cId="4119712414" sldId="260"/>
        </pc:sldMkLst>
        <pc:spChg chg="mod">
          <ac:chgData name="Ben Claremon" userId="5b687ff5f561802f" providerId="LiveId" clId="{15AE7B4E-D49E-49D5-A072-B863DCBBA2A5}" dt="2021-05-17T22:02:43.629" v="5007" actId="20577"/>
          <ac:spMkLst>
            <pc:docMk/>
            <pc:sldMk cId="4119712414" sldId="260"/>
            <ac:spMk id="2" creationId="{149AAA38-7EDE-4559-AE17-6A11AD349459}"/>
          </ac:spMkLst>
        </pc:spChg>
        <pc:spChg chg="mod">
          <ac:chgData name="Ben Claremon" userId="5b687ff5f561802f" providerId="LiveId" clId="{15AE7B4E-D49E-49D5-A072-B863DCBBA2A5}" dt="2021-05-17T20:58:13.460" v="4833" actId="27636"/>
          <ac:spMkLst>
            <pc:docMk/>
            <pc:sldMk cId="4119712414" sldId="260"/>
            <ac:spMk id="3" creationId="{C0BD0974-EF1B-4E26-B47C-B8F48647BF39}"/>
          </ac:spMkLst>
        </pc:spChg>
      </pc:sldChg>
      <pc:sldChg chg="modSp add mod">
        <pc:chgData name="Ben Claremon" userId="5b687ff5f561802f" providerId="LiveId" clId="{15AE7B4E-D49E-49D5-A072-B863DCBBA2A5}" dt="2021-05-17T20:58:12.955" v="4830"/>
        <pc:sldMkLst>
          <pc:docMk/>
          <pc:sldMk cId="2648750741" sldId="261"/>
        </pc:sldMkLst>
        <pc:spChg chg="mod">
          <ac:chgData name="Ben Claremon" userId="5b687ff5f561802f" providerId="LiveId" clId="{15AE7B4E-D49E-49D5-A072-B863DCBBA2A5}" dt="2021-05-17T20:58:12.955" v="4830"/>
          <ac:spMkLst>
            <pc:docMk/>
            <pc:sldMk cId="2648750741" sldId="261"/>
            <ac:spMk id="2" creationId="{149AAA38-7EDE-4559-AE17-6A11AD349459}"/>
          </ac:spMkLst>
        </pc:spChg>
        <pc:spChg chg="mod">
          <ac:chgData name="Ben Claremon" userId="5b687ff5f561802f" providerId="LiveId" clId="{15AE7B4E-D49E-49D5-A072-B863DCBBA2A5}" dt="2021-05-17T20:36:33.752" v="3163" actId="20577"/>
          <ac:spMkLst>
            <pc:docMk/>
            <pc:sldMk cId="2648750741" sldId="261"/>
            <ac:spMk id="3" creationId="{C0BD0974-EF1B-4E26-B47C-B8F48647BF39}"/>
          </ac:spMkLst>
        </pc:spChg>
      </pc:sldChg>
      <pc:sldChg chg="modSp add mod">
        <pc:chgData name="Ben Claremon" userId="5b687ff5f561802f" providerId="LiveId" clId="{15AE7B4E-D49E-49D5-A072-B863DCBBA2A5}" dt="2021-05-17T22:04:29.682" v="5010" actId="20577"/>
        <pc:sldMkLst>
          <pc:docMk/>
          <pc:sldMk cId="1761411014" sldId="262"/>
        </pc:sldMkLst>
        <pc:spChg chg="mod">
          <ac:chgData name="Ben Claremon" userId="5b687ff5f561802f" providerId="LiveId" clId="{15AE7B4E-D49E-49D5-A072-B863DCBBA2A5}" dt="2021-05-17T22:02:14.173" v="4973" actId="20577"/>
          <ac:spMkLst>
            <pc:docMk/>
            <pc:sldMk cId="1761411014" sldId="262"/>
            <ac:spMk id="2" creationId="{149AAA38-7EDE-4559-AE17-6A11AD349459}"/>
          </ac:spMkLst>
        </pc:spChg>
        <pc:spChg chg="mod">
          <ac:chgData name="Ben Claremon" userId="5b687ff5f561802f" providerId="LiveId" clId="{15AE7B4E-D49E-49D5-A072-B863DCBBA2A5}" dt="2021-05-17T22:04:29.682" v="5010" actId="20577"/>
          <ac:spMkLst>
            <pc:docMk/>
            <pc:sldMk cId="1761411014" sldId="262"/>
            <ac:spMk id="3" creationId="{C0BD0974-EF1B-4E26-B47C-B8F48647BF39}"/>
          </ac:spMkLst>
        </pc:spChg>
      </pc:sldChg>
      <pc:sldChg chg="modSp add mod">
        <pc:chgData name="Ben Claremon" userId="5b687ff5f561802f" providerId="LiveId" clId="{15AE7B4E-D49E-49D5-A072-B863DCBBA2A5}" dt="2021-05-18T20:00:22.438" v="5939" actId="20577"/>
        <pc:sldMkLst>
          <pc:docMk/>
          <pc:sldMk cId="3886524379" sldId="263"/>
        </pc:sldMkLst>
        <pc:spChg chg="mod">
          <ac:chgData name="Ben Claremon" userId="5b687ff5f561802f" providerId="LiveId" clId="{15AE7B4E-D49E-49D5-A072-B863DCBBA2A5}" dt="2021-05-17T20:58:12.955" v="4830"/>
          <ac:spMkLst>
            <pc:docMk/>
            <pc:sldMk cId="3886524379" sldId="263"/>
            <ac:spMk id="2" creationId="{149AAA38-7EDE-4559-AE17-6A11AD349459}"/>
          </ac:spMkLst>
        </pc:spChg>
        <pc:spChg chg="mod">
          <ac:chgData name="Ben Claremon" userId="5b687ff5f561802f" providerId="LiveId" clId="{15AE7B4E-D49E-49D5-A072-B863DCBBA2A5}" dt="2021-05-18T20:00:22.438" v="5939" actId="20577"/>
          <ac:spMkLst>
            <pc:docMk/>
            <pc:sldMk cId="3886524379" sldId="263"/>
            <ac:spMk id="3" creationId="{C0BD0974-EF1B-4E26-B47C-B8F48647BF39}"/>
          </ac:spMkLst>
        </pc:spChg>
      </pc:sldChg>
      <pc:sldChg chg="modSp add mod">
        <pc:chgData name="Ben Claremon" userId="5b687ff5f561802f" providerId="LiveId" clId="{15AE7B4E-D49E-49D5-A072-B863DCBBA2A5}" dt="2021-05-18T19:58:43.600" v="5806" actId="20577"/>
        <pc:sldMkLst>
          <pc:docMk/>
          <pc:sldMk cId="2089503897" sldId="264"/>
        </pc:sldMkLst>
        <pc:spChg chg="mod">
          <ac:chgData name="Ben Claremon" userId="5b687ff5f561802f" providerId="LiveId" clId="{15AE7B4E-D49E-49D5-A072-B863DCBBA2A5}" dt="2021-05-18T19:08:02.978" v="5039" actId="20577"/>
          <ac:spMkLst>
            <pc:docMk/>
            <pc:sldMk cId="2089503897" sldId="264"/>
            <ac:spMk id="2" creationId="{149AAA38-7EDE-4559-AE17-6A11AD349459}"/>
          </ac:spMkLst>
        </pc:spChg>
        <pc:spChg chg="mod">
          <ac:chgData name="Ben Claremon" userId="5b687ff5f561802f" providerId="LiveId" clId="{15AE7B4E-D49E-49D5-A072-B863DCBBA2A5}" dt="2021-05-18T19:58:43.600" v="5806" actId="20577"/>
          <ac:spMkLst>
            <pc:docMk/>
            <pc:sldMk cId="2089503897" sldId="264"/>
            <ac:spMk id="3" creationId="{C0BD0974-EF1B-4E26-B47C-B8F48647BF39}"/>
          </ac:spMkLst>
        </pc:spChg>
      </pc:sldChg>
      <pc:sldChg chg="modSp add mod">
        <pc:chgData name="Ben Claremon" userId="5b687ff5f561802f" providerId="LiveId" clId="{15AE7B4E-D49E-49D5-A072-B863DCBBA2A5}" dt="2021-05-18T19:09:48.654" v="5277" actId="1076"/>
        <pc:sldMkLst>
          <pc:docMk/>
          <pc:sldMk cId="3722979339" sldId="265"/>
        </pc:sldMkLst>
        <pc:spChg chg="mod">
          <ac:chgData name="Ben Claremon" userId="5b687ff5f561802f" providerId="LiveId" clId="{15AE7B4E-D49E-49D5-A072-B863DCBBA2A5}" dt="2021-05-18T19:09:33.099" v="5275" actId="20577"/>
          <ac:spMkLst>
            <pc:docMk/>
            <pc:sldMk cId="3722979339" sldId="265"/>
            <ac:spMk id="2" creationId="{149AAA38-7EDE-4559-AE17-6A11AD349459}"/>
          </ac:spMkLst>
        </pc:spChg>
        <pc:spChg chg="mod">
          <ac:chgData name="Ben Claremon" userId="5b687ff5f561802f" providerId="LiveId" clId="{15AE7B4E-D49E-49D5-A072-B863DCBBA2A5}" dt="2021-05-18T19:09:48.654" v="5277" actId="1076"/>
          <ac:spMkLst>
            <pc:docMk/>
            <pc:sldMk cId="3722979339" sldId="265"/>
            <ac:spMk id="3" creationId="{C0BD0974-EF1B-4E26-B47C-B8F48647BF39}"/>
          </ac:spMkLst>
        </pc:spChg>
      </pc:sldChg>
      <pc:sldChg chg="modSp add mod">
        <pc:chgData name="Ben Claremon" userId="5b687ff5f561802f" providerId="LiveId" clId="{15AE7B4E-D49E-49D5-A072-B863DCBBA2A5}" dt="2021-05-18T21:41:59.228" v="5943" actId="20577"/>
        <pc:sldMkLst>
          <pc:docMk/>
          <pc:sldMk cId="3852237725" sldId="266"/>
        </pc:sldMkLst>
        <pc:spChg chg="mod">
          <ac:chgData name="Ben Claremon" userId="5b687ff5f561802f" providerId="LiveId" clId="{15AE7B4E-D49E-49D5-A072-B863DCBBA2A5}" dt="2021-05-18T19:11:46.250" v="5534" actId="20577"/>
          <ac:spMkLst>
            <pc:docMk/>
            <pc:sldMk cId="3852237725" sldId="266"/>
            <ac:spMk id="2" creationId="{149AAA38-7EDE-4559-AE17-6A11AD349459}"/>
          </ac:spMkLst>
        </pc:spChg>
        <pc:spChg chg="mod">
          <ac:chgData name="Ben Claremon" userId="5b687ff5f561802f" providerId="LiveId" clId="{15AE7B4E-D49E-49D5-A072-B863DCBBA2A5}" dt="2021-05-18T21:41:59.228" v="5943" actId="20577"/>
          <ac:spMkLst>
            <pc:docMk/>
            <pc:sldMk cId="3852237725" sldId="266"/>
            <ac:spMk id="3" creationId="{C0BD0974-EF1B-4E26-B47C-B8F48647BF3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591D81-4C1B-4F70-AF3D-4A25906E979B}" type="datetimeFigureOut">
              <a:rPr lang="en-US" smtClean="0"/>
              <a:t>5/18/2021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B07E19-4E3D-4B08-9DAC-31EAB886A3A1}" type="slidenum">
              <a:rPr lang="en-US" smtClean="0"/>
              <a:t>‹#›</a:t>
            </a:fld>
            <a:endParaRPr lang="en-US"/>
          </a:p>
        </p:txBody>
      </p:sp>
    </p:spTree>
    <p:extLst>
      <p:ext uri="{BB962C8B-B14F-4D97-AF65-F5344CB8AC3E}">
        <p14:creationId xmlns:p14="http://schemas.microsoft.com/office/powerpoint/2010/main" val="671129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1E8D819-C186-489E-B704-A51FFF1B9791}" type="datetime1">
              <a:rPr lang="en-US" smtClean="0"/>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04B3E7-B7DB-479D-8A92-03EF9771D487}" type="slidenum">
              <a:rPr lang="en-US" smtClean="0"/>
              <a:t>‹#›</a:t>
            </a:fld>
            <a:endParaRPr lang="en-US"/>
          </a:p>
        </p:txBody>
      </p:sp>
    </p:spTree>
    <p:extLst>
      <p:ext uri="{BB962C8B-B14F-4D97-AF65-F5344CB8AC3E}">
        <p14:creationId xmlns:p14="http://schemas.microsoft.com/office/powerpoint/2010/main" val="636366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C698DAB-4F87-47CC-9BFE-45C163182801}" type="datetime1">
              <a:rPr lang="en-US" smtClean="0"/>
              <a:t>5/18/2021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04B3E7-B7DB-479D-8A92-03EF9771D487}" type="slidenum">
              <a:rPr lang="en-US" smtClean="0"/>
              <a:t>‹#›</a:t>
            </a:fld>
            <a:endParaRPr lang="en-US"/>
          </a:p>
        </p:txBody>
      </p:sp>
    </p:spTree>
    <p:extLst>
      <p:ext uri="{BB962C8B-B14F-4D97-AF65-F5344CB8AC3E}">
        <p14:creationId xmlns:p14="http://schemas.microsoft.com/office/powerpoint/2010/main" val="1405147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F90A282-DD00-4FE4-91C6-2AE1FE7F2812}" type="datetime1">
              <a:rPr lang="en-US" smtClean="0"/>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04B3E7-B7DB-479D-8A92-03EF9771D487}" type="slidenum">
              <a:rPr lang="en-US" smtClean="0"/>
              <a:t>‹#›</a:t>
            </a:fld>
            <a:endParaRPr lang="en-US"/>
          </a:p>
        </p:txBody>
      </p:sp>
    </p:spTree>
    <p:extLst>
      <p:ext uri="{BB962C8B-B14F-4D97-AF65-F5344CB8AC3E}">
        <p14:creationId xmlns:p14="http://schemas.microsoft.com/office/powerpoint/2010/main" val="41597069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2A796456-FE54-4D97-8CB4-85106AD635A9}" type="datetime1">
              <a:rPr lang="en-US" smtClean="0"/>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04B3E7-B7DB-479D-8A92-03EF9771D487}"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2359336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3D4BC8-E2E3-4BC6-8D59-B34C8F40FE4B}" type="datetime1">
              <a:rPr lang="en-US" smtClean="0"/>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04B3E7-B7DB-479D-8A92-03EF9771D487}" type="slidenum">
              <a:rPr lang="en-US" smtClean="0"/>
              <a:t>‹#›</a:t>
            </a:fld>
            <a:endParaRPr lang="en-US"/>
          </a:p>
        </p:txBody>
      </p:sp>
    </p:spTree>
    <p:extLst>
      <p:ext uri="{BB962C8B-B14F-4D97-AF65-F5344CB8AC3E}">
        <p14:creationId xmlns:p14="http://schemas.microsoft.com/office/powerpoint/2010/main" val="16174243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A4EE060-DE22-4899-BFCB-499DE70E30F1}" type="datetime1">
              <a:rPr lang="en-US" smtClean="0"/>
              <a:t>5/18/2021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04B3E7-B7DB-479D-8A92-03EF9771D487}" type="slidenum">
              <a:rPr lang="en-US" smtClean="0"/>
              <a:t>‹#›</a:t>
            </a:fld>
            <a:endParaRPr lang="en-US"/>
          </a:p>
        </p:txBody>
      </p:sp>
    </p:spTree>
    <p:extLst>
      <p:ext uri="{BB962C8B-B14F-4D97-AF65-F5344CB8AC3E}">
        <p14:creationId xmlns:p14="http://schemas.microsoft.com/office/powerpoint/2010/main" val="9807968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19622CF-1D42-4FB8-AF14-E0F521816457}" type="datetime1">
              <a:rPr lang="en-US" smtClean="0"/>
              <a:t>5/18/2021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04B3E7-B7DB-479D-8A92-03EF9771D487}" type="slidenum">
              <a:rPr lang="en-US" smtClean="0"/>
              <a:t>‹#›</a:t>
            </a:fld>
            <a:endParaRPr lang="en-US"/>
          </a:p>
        </p:txBody>
      </p:sp>
    </p:spTree>
    <p:extLst>
      <p:ext uri="{BB962C8B-B14F-4D97-AF65-F5344CB8AC3E}">
        <p14:creationId xmlns:p14="http://schemas.microsoft.com/office/powerpoint/2010/main" val="14627614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AE1B77-FC9C-4959-AB53-AEC12FDCD4E7}" type="datetime1">
              <a:rPr lang="en-US" smtClean="0"/>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04B3E7-B7DB-479D-8A92-03EF9771D487}" type="slidenum">
              <a:rPr lang="en-US" smtClean="0"/>
              <a:t>‹#›</a:t>
            </a:fld>
            <a:endParaRPr lang="en-US"/>
          </a:p>
        </p:txBody>
      </p:sp>
    </p:spTree>
    <p:extLst>
      <p:ext uri="{BB962C8B-B14F-4D97-AF65-F5344CB8AC3E}">
        <p14:creationId xmlns:p14="http://schemas.microsoft.com/office/powerpoint/2010/main" val="20794722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DBFDD7-5938-45C3-BC2C-3B17E48F0844}" type="datetime1">
              <a:rPr lang="en-US" smtClean="0"/>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04B3E7-B7DB-479D-8A92-03EF9771D487}" type="slidenum">
              <a:rPr lang="en-US" smtClean="0"/>
              <a:t>‹#›</a:t>
            </a:fld>
            <a:endParaRPr lang="en-US"/>
          </a:p>
        </p:txBody>
      </p:sp>
    </p:spTree>
    <p:extLst>
      <p:ext uri="{BB962C8B-B14F-4D97-AF65-F5344CB8AC3E}">
        <p14:creationId xmlns:p14="http://schemas.microsoft.com/office/powerpoint/2010/main" val="3985600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F6C5874B-9019-4E67-ABDE-BBD0E91C09EE}" type="datetime1">
              <a:rPr lang="en-US" smtClean="0"/>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04B3E7-B7DB-479D-8A92-03EF9771D487}" type="slidenum">
              <a:rPr lang="en-US" smtClean="0"/>
              <a:t>‹#›</a:t>
            </a:fld>
            <a:endParaRPr lang="en-US"/>
          </a:p>
        </p:txBody>
      </p:sp>
    </p:spTree>
    <p:extLst>
      <p:ext uri="{BB962C8B-B14F-4D97-AF65-F5344CB8AC3E}">
        <p14:creationId xmlns:p14="http://schemas.microsoft.com/office/powerpoint/2010/main" val="4081737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B1DEB50-8935-4143-B3A9-ADB52723EC25}" type="datetime1">
              <a:rPr lang="en-US" smtClean="0"/>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04B3E7-B7DB-479D-8A92-03EF9771D487}" type="slidenum">
              <a:rPr lang="en-US" smtClean="0"/>
              <a:t>‹#›</a:t>
            </a:fld>
            <a:endParaRPr lang="en-US"/>
          </a:p>
        </p:txBody>
      </p:sp>
    </p:spTree>
    <p:extLst>
      <p:ext uri="{BB962C8B-B14F-4D97-AF65-F5344CB8AC3E}">
        <p14:creationId xmlns:p14="http://schemas.microsoft.com/office/powerpoint/2010/main" val="1644137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36E0DF8-41AD-4273-A243-257FEF2950F9}" type="datetime1">
              <a:rPr lang="en-US" smtClean="0"/>
              <a:t>5/18/2021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04B3E7-B7DB-479D-8A92-03EF9771D487}" type="slidenum">
              <a:rPr lang="en-US" smtClean="0"/>
              <a:t>‹#›</a:t>
            </a:fld>
            <a:endParaRPr lang="en-US"/>
          </a:p>
        </p:txBody>
      </p:sp>
    </p:spTree>
    <p:extLst>
      <p:ext uri="{BB962C8B-B14F-4D97-AF65-F5344CB8AC3E}">
        <p14:creationId xmlns:p14="http://schemas.microsoft.com/office/powerpoint/2010/main" val="199219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AD3C9AB-BBC0-47AD-91F8-D60BF8B46A6C}" type="datetime1">
              <a:rPr lang="en-US" smtClean="0"/>
              <a:t>5/18/2021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04B3E7-B7DB-479D-8A92-03EF9771D487}" type="slidenum">
              <a:rPr lang="en-US" smtClean="0"/>
              <a:t>‹#›</a:t>
            </a:fld>
            <a:endParaRPr lang="en-US"/>
          </a:p>
        </p:txBody>
      </p:sp>
    </p:spTree>
    <p:extLst>
      <p:ext uri="{BB962C8B-B14F-4D97-AF65-F5344CB8AC3E}">
        <p14:creationId xmlns:p14="http://schemas.microsoft.com/office/powerpoint/2010/main" val="475357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F1A47249-8503-4BFC-AB45-F84247F1F001}" type="datetime1">
              <a:rPr lang="en-US" smtClean="0"/>
              <a:t>5/18/2021</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7404B3E7-B7DB-479D-8A92-03EF9771D487}" type="slidenum">
              <a:rPr lang="en-US" smtClean="0"/>
              <a:t>‹#›</a:t>
            </a:fld>
            <a:endParaRPr lang="en-US"/>
          </a:p>
        </p:txBody>
      </p:sp>
    </p:spTree>
    <p:extLst>
      <p:ext uri="{BB962C8B-B14F-4D97-AF65-F5344CB8AC3E}">
        <p14:creationId xmlns:p14="http://schemas.microsoft.com/office/powerpoint/2010/main" val="40773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C06DD67-CB66-4CF2-964A-E868D67C4F90}" type="datetime1">
              <a:rPr lang="en-US" smtClean="0"/>
              <a:t>5/18/2021</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7404B3E7-B7DB-479D-8A92-03EF9771D487}" type="slidenum">
              <a:rPr lang="en-US" smtClean="0"/>
              <a:t>‹#›</a:t>
            </a:fld>
            <a:endParaRPr lang="en-US"/>
          </a:p>
        </p:txBody>
      </p:sp>
    </p:spTree>
    <p:extLst>
      <p:ext uri="{BB962C8B-B14F-4D97-AF65-F5344CB8AC3E}">
        <p14:creationId xmlns:p14="http://schemas.microsoft.com/office/powerpoint/2010/main" val="3930969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669DBF1D-EB7E-474D-B708-C52483C91FF9}" type="datetime1">
              <a:rPr lang="en-US" smtClean="0"/>
              <a:t>5/18/2021</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7404B3E7-B7DB-479D-8A92-03EF9771D487}" type="slidenum">
              <a:rPr lang="en-US" smtClean="0"/>
              <a:t>‹#›</a:t>
            </a:fld>
            <a:endParaRPr lang="en-US"/>
          </a:p>
        </p:txBody>
      </p:sp>
    </p:spTree>
    <p:extLst>
      <p:ext uri="{BB962C8B-B14F-4D97-AF65-F5344CB8AC3E}">
        <p14:creationId xmlns:p14="http://schemas.microsoft.com/office/powerpoint/2010/main" val="3521882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34E524F-D6D9-4D69-B074-BF3DC0AE4488}" type="datetime1">
              <a:rPr lang="en-US" smtClean="0"/>
              <a:t>5/18/2021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04B3E7-B7DB-479D-8A92-03EF9771D487}" type="slidenum">
              <a:rPr lang="en-US" smtClean="0"/>
              <a:t>‹#›</a:t>
            </a:fld>
            <a:endParaRPr lang="en-US"/>
          </a:p>
        </p:txBody>
      </p:sp>
    </p:spTree>
    <p:extLst>
      <p:ext uri="{BB962C8B-B14F-4D97-AF65-F5344CB8AC3E}">
        <p14:creationId xmlns:p14="http://schemas.microsoft.com/office/powerpoint/2010/main" val="563754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5A01320-965B-4B36-BAF1-6F78941C57C1}" type="datetime1">
              <a:rPr lang="en-US" smtClean="0"/>
              <a:t>5/18/2021</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7404B3E7-B7DB-479D-8A92-03EF9771D487}" type="slidenum">
              <a:rPr lang="en-US" smtClean="0"/>
              <a:t>‹#›</a:t>
            </a:fld>
            <a:endParaRPr lang="en-US"/>
          </a:p>
        </p:txBody>
      </p:sp>
    </p:spTree>
    <p:extLst>
      <p:ext uri="{BB962C8B-B14F-4D97-AF65-F5344CB8AC3E}">
        <p14:creationId xmlns:p14="http://schemas.microsoft.com/office/powerpoint/2010/main" val="279153534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bclaremon@covestreetcapital.com" TargetMode="External"/><Relationship Id="rId2" Type="http://schemas.openxmlformats.org/officeDocument/2006/relationships/hyperlink" Target="http://www.covestreetcapita.com/" TargetMode="External"/><Relationship Id="rId1" Type="http://schemas.openxmlformats.org/officeDocument/2006/relationships/slideLayout" Target="../slideLayouts/slideLayout2.xml"/><Relationship Id="rId4" Type="http://schemas.openxmlformats.org/officeDocument/2006/relationships/hyperlink" Target="https://twitter.com/InoculatedInve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E6F06-4CED-4934-8975-90A87FC00399}"/>
              </a:ext>
            </a:extLst>
          </p:cNvPr>
          <p:cNvSpPr>
            <a:spLocks noGrp="1"/>
          </p:cNvSpPr>
          <p:nvPr>
            <p:ph type="ctrTitle"/>
          </p:nvPr>
        </p:nvSpPr>
        <p:spPr>
          <a:xfrm>
            <a:off x="1154955" y="140713"/>
            <a:ext cx="8825658" cy="3329581"/>
          </a:xfrm>
        </p:spPr>
        <p:txBody>
          <a:bodyPr/>
          <a:lstStyle/>
          <a:p>
            <a:pPr algn="ctr"/>
            <a:r>
              <a:rPr lang="en-US" dirty="0"/>
              <a:t>Compass Minerals</a:t>
            </a:r>
            <a:br>
              <a:rPr lang="en-US" dirty="0"/>
            </a:br>
            <a:r>
              <a:rPr lang="en-US" sz="2400" dirty="0"/>
              <a:t>(Ticker: CMP)</a:t>
            </a:r>
          </a:p>
        </p:txBody>
      </p:sp>
      <p:sp>
        <p:nvSpPr>
          <p:cNvPr id="3" name="Subtitle 2">
            <a:extLst>
              <a:ext uri="{FF2B5EF4-FFF2-40B4-BE49-F238E27FC236}">
                <a16:creationId xmlns:a16="http://schemas.microsoft.com/office/drawing/2014/main" id="{DAAD64A7-1799-4D64-9718-B8B512C80B57}"/>
              </a:ext>
            </a:extLst>
          </p:cNvPr>
          <p:cNvSpPr>
            <a:spLocks noGrp="1"/>
          </p:cNvSpPr>
          <p:nvPr>
            <p:ph type="subTitle" idx="1"/>
          </p:nvPr>
        </p:nvSpPr>
        <p:spPr>
          <a:xfrm>
            <a:off x="1261542" y="4384693"/>
            <a:ext cx="8825658" cy="861420"/>
          </a:xfrm>
        </p:spPr>
        <p:txBody>
          <a:bodyPr>
            <a:normAutofit/>
          </a:bodyPr>
          <a:lstStyle/>
          <a:p>
            <a:pPr algn="ctr"/>
            <a:r>
              <a:rPr lang="en-US" sz="3200" dirty="0"/>
              <a:t>WHO says that Salt mining is boring?</a:t>
            </a:r>
          </a:p>
        </p:txBody>
      </p:sp>
      <p:sp>
        <p:nvSpPr>
          <p:cNvPr id="4" name="TextBox 3">
            <a:extLst>
              <a:ext uri="{FF2B5EF4-FFF2-40B4-BE49-F238E27FC236}">
                <a16:creationId xmlns:a16="http://schemas.microsoft.com/office/drawing/2014/main" id="{5F1B835E-6E83-46F1-9903-D8047E854B53}"/>
              </a:ext>
            </a:extLst>
          </p:cNvPr>
          <p:cNvSpPr txBox="1"/>
          <p:nvPr/>
        </p:nvSpPr>
        <p:spPr>
          <a:xfrm>
            <a:off x="10580112" y="6109090"/>
            <a:ext cx="2799298" cy="369332"/>
          </a:xfrm>
          <a:prstGeom prst="rect">
            <a:avLst/>
          </a:prstGeom>
          <a:noFill/>
        </p:spPr>
        <p:txBody>
          <a:bodyPr wrap="square" rtlCol="0">
            <a:spAutoFit/>
          </a:bodyPr>
          <a:lstStyle/>
          <a:p>
            <a:r>
              <a:rPr lang="en-US" dirty="0"/>
              <a:t>May 2021</a:t>
            </a:r>
          </a:p>
        </p:txBody>
      </p:sp>
      <p:sp>
        <p:nvSpPr>
          <p:cNvPr id="5" name="Slide Number Placeholder 4">
            <a:extLst>
              <a:ext uri="{FF2B5EF4-FFF2-40B4-BE49-F238E27FC236}">
                <a16:creationId xmlns:a16="http://schemas.microsoft.com/office/drawing/2014/main" id="{CCC02AE1-4E06-4EF7-A661-B843019A337E}"/>
              </a:ext>
            </a:extLst>
          </p:cNvPr>
          <p:cNvSpPr>
            <a:spLocks noGrp="1"/>
          </p:cNvSpPr>
          <p:nvPr>
            <p:ph type="sldNum" sz="quarter" idx="12"/>
          </p:nvPr>
        </p:nvSpPr>
        <p:spPr/>
        <p:txBody>
          <a:bodyPr/>
          <a:lstStyle/>
          <a:p>
            <a:fld id="{7404B3E7-B7DB-479D-8A92-03EF9771D487}" type="slidenum">
              <a:rPr lang="en-US" smtClean="0"/>
              <a:t>1</a:t>
            </a:fld>
            <a:endParaRPr lang="en-US"/>
          </a:p>
        </p:txBody>
      </p:sp>
    </p:spTree>
    <p:extLst>
      <p:ext uri="{BB962C8B-B14F-4D97-AF65-F5344CB8AC3E}">
        <p14:creationId xmlns:p14="http://schemas.microsoft.com/office/powerpoint/2010/main" val="1218195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AAA38-7EDE-4559-AE17-6A11AD349459}"/>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C0BD0974-EF1B-4E26-B47C-B8F48647BF39}"/>
              </a:ext>
            </a:extLst>
          </p:cNvPr>
          <p:cNvSpPr>
            <a:spLocks noGrp="1"/>
          </p:cNvSpPr>
          <p:nvPr>
            <p:ph idx="1"/>
          </p:nvPr>
        </p:nvSpPr>
        <p:spPr>
          <a:xfrm>
            <a:off x="1064043" y="1480717"/>
            <a:ext cx="8946541" cy="4656422"/>
          </a:xfrm>
        </p:spPr>
        <p:txBody>
          <a:bodyPr>
            <a:normAutofit fontScale="92500" lnSpcReduction="10000"/>
          </a:bodyPr>
          <a:lstStyle/>
          <a:p>
            <a:r>
              <a:rPr lang="en-US" sz="2400" dirty="0"/>
              <a:t>Great assets that have long lives, generate cash, produce high margins and are very well competitively positioned</a:t>
            </a:r>
          </a:p>
          <a:p>
            <a:r>
              <a:rPr lang="en-US" sz="2400" dirty="0"/>
              <a:t>New CEO has come in and improved capital allocation and margins</a:t>
            </a:r>
          </a:p>
          <a:p>
            <a:r>
              <a:rPr lang="en-US" sz="2400" dirty="0"/>
              <a:t>Assets like these could fetch very high values in the private market</a:t>
            </a:r>
          </a:p>
          <a:p>
            <a:r>
              <a:rPr lang="en-US" sz="2400" dirty="0"/>
              <a:t>Plenty of room for improvement from here</a:t>
            </a:r>
          </a:p>
          <a:p>
            <a:r>
              <a:rPr lang="en-US" sz="2400" dirty="0"/>
              <a:t>Probably not a multi-bagger from here but future returns could be very attractive relative to an expensive market</a:t>
            </a:r>
          </a:p>
          <a:p>
            <a:r>
              <a:rPr lang="en-US" sz="2400" dirty="0"/>
              <a:t>In the meantime, you get a 4% yield and $100M+ in FCF</a:t>
            </a:r>
          </a:p>
          <a:p>
            <a:r>
              <a:rPr lang="en-US" sz="2400" dirty="0"/>
              <a:t>There is a salt asset for sale as part of a divestiture that CMP may be the only true bidder for</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0D39CD30-60B4-46C2-81EF-9A8F84083FF3}"/>
              </a:ext>
            </a:extLst>
          </p:cNvPr>
          <p:cNvSpPr>
            <a:spLocks noGrp="1"/>
          </p:cNvSpPr>
          <p:nvPr>
            <p:ph type="sldNum" sz="quarter" idx="12"/>
          </p:nvPr>
        </p:nvSpPr>
        <p:spPr/>
        <p:txBody>
          <a:bodyPr/>
          <a:lstStyle/>
          <a:p>
            <a:fld id="{7404B3E7-B7DB-479D-8A92-03EF9771D487}" type="slidenum">
              <a:rPr lang="en-US" smtClean="0"/>
              <a:t>10</a:t>
            </a:fld>
            <a:endParaRPr lang="en-US"/>
          </a:p>
        </p:txBody>
      </p:sp>
    </p:spTree>
    <p:extLst>
      <p:ext uri="{BB962C8B-B14F-4D97-AF65-F5344CB8AC3E}">
        <p14:creationId xmlns:p14="http://schemas.microsoft.com/office/powerpoint/2010/main" val="3886524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AAA38-7EDE-4559-AE17-6A11AD349459}"/>
              </a:ext>
            </a:extLst>
          </p:cNvPr>
          <p:cNvSpPr>
            <a:spLocks noGrp="1"/>
          </p:cNvSpPr>
          <p:nvPr>
            <p:ph type="title"/>
          </p:nvPr>
        </p:nvSpPr>
        <p:spPr/>
        <p:txBody>
          <a:bodyPr/>
          <a:lstStyle/>
          <a:p>
            <a:r>
              <a:rPr lang="en-US" dirty="0"/>
              <a:t>Questions and Contact Info</a:t>
            </a:r>
          </a:p>
        </p:txBody>
      </p:sp>
      <p:sp>
        <p:nvSpPr>
          <p:cNvPr id="3" name="Content Placeholder 2">
            <a:extLst>
              <a:ext uri="{FF2B5EF4-FFF2-40B4-BE49-F238E27FC236}">
                <a16:creationId xmlns:a16="http://schemas.microsoft.com/office/drawing/2014/main" id="{C0BD0974-EF1B-4E26-B47C-B8F48647BF39}"/>
              </a:ext>
            </a:extLst>
          </p:cNvPr>
          <p:cNvSpPr>
            <a:spLocks noGrp="1"/>
          </p:cNvSpPr>
          <p:nvPr>
            <p:ph idx="1"/>
          </p:nvPr>
        </p:nvSpPr>
        <p:spPr/>
        <p:txBody>
          <a:bodyPr/>
          <a:lstStyle/>
          <a:p>
            <a:r>
              <a:rPr lang="en-US" sz="3200" dirty="0"/>
              <a:t>Q&amp;A</a:t>
            </a:r>
          </a:p>
          <a:p>
            <a:r>
              <a:rPr lang="en-US" sz="3200" dirty="0"/>
              <a:t>Contact:</a:t>
            </a:r>
          </a:p>
          <a:p>
            <a:pPr lvl="1"/>
            <a:r>
              <a:rPr lang="en-US" sz="3200" dirty="0"/>
              <a:t>Website: </a:t>
            </a:r>
            <a:r>
              <a:rPr lang="en-US" sz="3200" dirty="0">
                <a:hlinkClick r:id="rId2"/>
              </a:rPr>
              <a:t>www.covestreetcapital.com</a:t>
            </a:r>
            <a:endParaRPr lang="en-US" sz="3200" dirty="0"/>
          </a:p>
          <a:p>
            <a:pPr lvl="1"/>
            <a:r>
              <a:rPr lang="en-US" sz="3200" dirty="0"/>
              <a:t>Email: </a:t>
            </a:r>
            <a:r>
              <a:rPr lang="en-US" sz="3200" dirty="0">
                <a:hlinkClick r:id="rId3"/>
              </a:rPr>
              <a:t>bclaremon@covestreetcapital.com</a:t>
            </a:r>
            <a:endParaRPr lang="en-US" sz="3200" dirty="0"/>
          </a:p>
          <a:p>
            <a:pPr lvl="1"/>
            <a:r>
              <a:rPr lang="en-US" sz="3200" dirty="0"/>
              <a:t>Follow me on Twitter: </a:t>
            </a:r>
            <a:r>
              <a:rPr lang="en-US" sz="3200" dirty="0" err="1"/>
              <a:t>InoculatedInves</a:t>
            </a:r>
            <a:r>
              <a:rPr lang="en-US" sz="3200" dirty="0"/>
              <a:t> </a:t>
            </a:r>
          </a:p>
          <a:p>
            <a:pPr lvl="2"/>
            <a:r>
              <a:rPr lang="en-US" sz="3200" dirty="0">
                <a:hlinkClick r:id="rId4"/>
              </a:rPr>
              <a:t>https://twitter.com/InoculatedInves</a:t>
            </a:r>
            <a:endParaRPr lang="en-US" sz="3200" dirty="0"/>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B09EC906-E9BB-48C4-A5CE-10705CFA91AF}"/>
              </a:ext>
            </a:extLst>
          </p:cNvPr>
          <p:cNvSpPr>
            <a:spLocks noGrp="1"/>
          </p:cNvSpPr>
          <p:nvPr>
            <p:ph type="sldNum" sz="quarter" idx="12"/>
          </p:nvPr>
        </p:nvSpPr>
        <p:spPr/>
        <p:txBody>
          <a:bodyPr/>
          <a:lstStyle/>
          <a:p>
            <a:fld id="{7404B3E7-B7DB-479D-8A92-03EF9771D487}" type="slidenum">
              <a:rPr lang="en-US" smtClean="0"/>
              <a:t>11</a:t>
            </a:fld>
            <a:endParaRPr lang="en-US"/>
          </a:p>
        </p:txBody>
      </p:sp>
    </p:spTree>
    <p:extLst>
      <p:ext uri="{BB962C8B-B14F-4D97-AF65-F5344CB8AC3E}">
        <p14:creationId xmlns:p14="http://schemas.microsoft.com/office/powerpoint/2010/main" val="3852237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AAA38-7EDE-4559-AE17-6A11AD349459}"/>
              </a:ext>
            </a:extLst>
          </p:cNvPr>
          <p:cNvSpPr>
            <a:spLocks noGrp="1"/>
          </p:cNvSpPr>
          <p:nvPr>
            <p:ph type="title"/>
          </p:nvPr>
        </p:nvSpPr>
        <p:spPr/>
        <p:txBody>
          <a:bodyPr/>
          <a:lstStyle/>
          <a:p>
            <a:r>
              <a:rPr lang="en-US" dirty="0"/>
              <a:t>Safe Harbor</a:t>
            </a:r>
          </a:p>
        </p:txBody>
      </p:sp>
      <p:sp>
        <p:nvSpPr>
          <p:cNvPr id="3" name="Content Placeholder 2">
            <a:extLst>
              <a:ext uri="{FF2B5EF4-FFF2-40B4-BE49-F238E27FC236}">
                <a16:creationId xmlns:a16="http://schemas.microsoft.com/office/drawing/2014/main" id="{C0BD0974-EF1B-4E26-B47C-B8F48647BF39}"/>
              </a:ext>
            </a:extLst>
          </p:cNvPr>
          <p:cNvSpPr>
            <a:spLocks noGrp="1"/>
          </p:cNvSpPr>
          <p:nvPr>
            <p:ph idx="1"/>
          </p:nvPr>
        </p:nvSpPr>
        <p:spPr>
          <a:xfrm>
            <a:off x="1104293" y="1853248"/>
            <a:ext cx="8946541" cy="4195481"/>
          </a:xfrm>
        </p:spPr>
        <p:txBody>
          <a:bodyPr/>
          <a:lstStyle/>
          <a:p>
            <a:pPr>
              <a:buFont typeface="Courier New" panose="02070309020205020404" pitchFamily="49" charset="0"/>
              <a:buChar char="o"/>
            </a:pPr>
            <a:r>
              <a:rPr lang="en-US" sz="1600" dirty="0">
                <a:latin typeface="Tahoma" panose="020B0604030504040204" pitchFamily="34" charset="0"/>
                <a:ea typeface="Tahoma" panose="020B0604030504040204" pitchFamily="34" charset="0"/>
                <a:cs typeface="Tahoma" panose="020B0604030504040204" pitchFamily="34" charset="0"/>
              </a:rPr>
              <a:t>The opinions expressed herein are those of Cove Street Capital, LLC and are subject to change without notice. Past performance is not a guarantee or indicator of future results. Consider the investment objectives, risks and expenses before investing.   </a:t>
            </a:r>
          </a:p>
          <a:p>
            <a:pPr>
              <a:buFont typeface="Courier New" panose="02070309020205020404" pitchFamily="49" charset="0"/>
              <a:buChar char="o"/>
            </a:pPr>
            <a:r>
              <a:rPr lang="en-US" sz="1600" dirty="0">
                <a:latin typeface="Tahoma" panose="020B0604030504040204" pitchFamily="34" charset="0"/>
                <a:ea typeface="Tahoma" panose="020B0604030504040204" pitchFamily="34" charset="0"/>
                <a:cs typeface="Tahoma" panose="020B0604030504040204" pitchFamily="34" charset="0"/>
              </a:rPr>
              <a:t>The information in this presentation should not be considered as a recommendation to buy or sell any particular security and should not be considered as investment advice of any kind. You should not assume that the security discussed in this report is or will be profitable, or references we make in the future will be profitable or equal the performance of the security discussed in this presentation. The report is based on data obtained from sources believed to be reliable but is not guaranteed as being accurate and does not purport to be a complete summary of the available data.</a:t>
            </a:r>
          </a:p>
          <a:p>
            <a:pPr>
              <a:buFont typeface="Courier New" panose="02070309020205020404" pitchFamily="49" charset="0"/>
              <a:buChar char="o"/>
            </a:pPr>
            <a:r>
              <a:rPr lang="en-US" sz="1600" dirty="0">
                <a:latin typeface="Tahoma" panose="020B0604030504040204" pitchFamily="34" charset="0"/>
                <a:ea typeface="Tahoma" panose="020B0604030504040204" pitchFamily="34" charset="0"/>
                <a:cs typeface="Tahoma" panose="020B0604030504040204" pitchFamily="34" charset="0"/>
              </a:rPr>
              <a:t>Cove Street Capital, LLC is a registered investment adviser. More information about us is located in our ADV Part 2, which is on our website or upon request; http://covestreetcapital.com/faq/</a:t>
            </a:r>
          </a:p>
          <a:p>
            <a:pPr lvl="1"/>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AE9B6153-3C46-4B7C-B251-DBFB30EB2C6B}"/>
              </a:ext>
            </a:extLst>
          </p:cNvPr>
          <p:cNvSpPr>
            <a:spLocks noGrp="1"/>
          </p:cNvSpPr>
          <p:nvPr>
            <p:ph type="sldNum" sz="quarter" idx="12"/>
          </p:nvPr>
        </p:nvSpPr>
        <p:spPr/>
        <p:txBody>
          <a:bodyPr/>
          <a:lstStyle/>
          <a:p>
            <a:fld id="{7404B3E7-B7DB-479D-8A92-03EF9771D487}" type="slidenum">
              <a:rPr lang="en-US" smtClean="0"/>
              <a:t>2</a:t>
            </a:fld>
            <a:endParaRPr lang="en-US"/>
          </a:p>
        </p:txBody>
      </p:sp>
    </p:spTree>
    <p:extLst>
      <p:ext uri="{BB962C8B-B14F-4D97-AF65-F5344CB8AC3E}">
        <p14:creationId xmlns:p14="http://schemas.microsoft.com/office/powerpoint/2010/main" val="3722979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AAA38-7EDE-4559-AE17-6A11AD349459}"/>
              </a:ext>
            </a:extLst>
          </p:cNvPr>
          <p:cNvSpPr>
            <a:spLocks noGrp="1"/>
          </p:cNvSpPr>
          <p:nvPr>
            <p:ph type="title"/>
          </p:nvPr>
        </p:nvSpPr>
        <p:spPr/>
        <p:txBody>
          <a:bodyPr/>
          <a:lstStyle/>
          <a:p>
            <a:r>
              <a:rPr lang="en-US" dirty="0"/>
              <a:t>Firm and Speaker Background</a:t>
            </a:r>
          </a:p>
        </p:txBody>
      </p:sp>
      <p:sp>
        <p:nvSpPr>
          <p:cNvPr id="3" name="Content Placeholder 2">
            <a:extLst>
              <a:ext uri="{FF2B5EF4-FFF2-40B4-BE49-F238E27FC236}">
                <a16:creationId xmlns:a16="http://schemas.microsoft.com/office/drawing/2014/main" id="{C0BD0974-EF1B-4E26-B47C-B8F48647BF39}"/>
              </a:ext>
            </a:extLst>
          </p:cNvPr>
          <p:cNvSpPr>
            <a:spLocks noGrp="1"/>
          </p:cNvSpPr>
          <p:nvPr>
            <p:ph idx="1"/>
          </p:nvPr>
        </p:nvSpPr>
        <p:spPr/>
        <p:txBody>
          <a:bodyPr/>
          <a:lstStyle/>
          <a:p>
            <a:r>
              <a:rPr lang="en-US" dirty="0"/>
              <a:t>Cove Street Capital</a:t>
            </a:r>
          </a:p>
          <a:p>
            <a:pPr lvl="1"/>
            <a:r>
              <a:rPr lang="en-US" dirty="0"/>
              <a:t>Long-only value investment firm located in L.A.</a:t>
            </a:r>
          </a:p>
          <a:p>
            <a:pPr lvl="1"/>
            <a:r>
              <a:rPr lang="en-US" dirty="0"/>
              <a:t>Concentrated portfolios of micro, small and SMID stocks</a:t>
            </a:r>
          </a:p>
          <a:p>
            <a:pPr lvl="1"/>
            <a:r>
              <a:rPr lang="en-US" dirty="0"/>
              <a:t>3-to-5 year time horizon</a:t>
            </a:r>
          </a:p>
          <a:p>
            <a:pPr lvl="1"/>
            <a:r>
              <a:rPr lang="en-US" dirty="0"/>
              <a:t>Not activists but “</a:t>
            </a:r>
            <a:r>
              <a:rPr lang="en-US" dirty="0" err="1"/>
              <a:t>suggestivists</a:t>
            </a:r>
            <a:r>
              <a:rPr lang="en-US" dirty="0"/>
              <a:t>”</a:t>
            </a:r>
          </a:p>
          <a:p>
            <a:pPr lvl="1"/>
            <a:r>
              <a:rPr lang="en-US" dirty="0"/>
              <a:t>Three investment pillars: Business, Value, People</a:t>
            </a:r>
          </a:p>
          <a:p>
            <a:r>
              <a:rPr lang="en-US" dirty="0"/>
              <a:t>Presenter: Ben Claremon</a:t>
            </a:r>
          </a:p>
          <a:p>
            <a:pPr lvl="1"/>
            <a:r>
              <a:rPr lang="en-US" dirty="0"/>
              <a:t>Co-Portfolio Manager of Small Cap PLUS strategy (SMID)</a:t>
            </a:r>
          </a:p>
          <a:p>
            <a:pPr lvl="1"/>
            <a:r>
              <a:rPr lang="en-US" dirty="0"/>
              <a:t>About to celebrate 10 years at Cove Street</a:t>
            </a:r>
          </a:p>
          <a:p>
            <a:pPr lvl="1"/>
            <a:r>
              <a:rPr lang="en-US" dirty="0"/>
              <a:t>The Inoculated Investor</a:t>
            </a:r>
          </a:p>
          <a:p>
            <a:pPr lvl="1"/>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D147F80-2DE5-4DA4-99B2-C98D91F2D47A}"/>
              </a:ext>
            </a:extLst>
          </p:cNvPr>
          <p:cNvSpPr>
            <a:spLocks noGrp="1"/>
          </p:cNvSpPr>
          <p:nvPr>
            <p:ph type="sldNum" sz="quarter" idx="12"/>
          </p:nvPr>
        </p:nvSpPr>
        <p:spPr/>
        <p:txBody>
          <a:bodyPr/>
          <a:lstStyle/>
          <a:p>
            <a:fld id="{7404B3E7-B7DB-479D-8A92-03EF9771D487}" type="slidenum">
              <a:rPr lang="en-US" smtClean="0"/>
              <a:t>3</a:t>
            </a:fld>
            <a:endParaRPr lang="en-US"/>
          </a:p>
        </p:txBody>
      </p:sp>
    </p:spTree>
    <p:extLst>
      <p:ext uri="{BB962C8B-B14F-4D97-AF65-F5344CB8AC3E}">
        <p14:creationId xmlns:p14="http://schemas.microsoft.com/office/powerpoint/2010/main" val="2089503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AAA38-7EDE-4559-AE17-6A11AD349459}"/>
              </a:ext>
            </a:extLst>
          </p:cNvPr>
          <p:cNvSpPr>
            <a:spLocks noGrp="1"/>
          </p:cNvSpPr>
          <p:nvPr>
            <p:ph type="title"/>
          </p:nvPr>
        </p:nvSpPr>
        <p:spPr/>
        <p:txBody>
          <a:bodyPr/>
          <a:lstStyle/>
          <a:p>
            <a:r>
              <a:rPr lang="en-US" dirty="0"/>
              <a:t>Stock Overview</a:t>
            </a:r>
          </a:p>
        </p:txBody>
      </p:sp>
      <p:sp>
        <p:nvSpPr>
          <p:cNvPr id="3" name="Content Placeholder 2">
            <a:extLst>
              <a:ext uri="{FF2B5EF4-FFF2-40B4-BE49-F238E27FC236}">
                <a16:creationId xmlns:a16="http://schemas.microsoft.com/office/drawing/2014/main" id="{C0BD0974-EF1B-4E26-B47C-B8F48647BF39}"/>
              </a:ext>
            </a:extLst>
          </p:cNvPr>
          <p:cNvSpPr>
            <a:spLocks noGrp="1"/>
          </p:cNvSpPr>
          <p:nvPr>
            <p:ph idx="1"/>
          </p:nvPr>
        </p:nvSpPr>
        <p:spPr/>
        <p:txBody>
          <a:bodyPr/>
          <a:lstStyle/>
          <a:p>
            <a:r>
              <a:rPr lang="en-US" dirty="0"/>
              <a:t>Stock Price: $71.21</a:t>
            </a:r>
          </a:p>
          <a:p>
            <a:r>
              <a:rPr lang="en-US" dirty="0"/>
              <a:t>MC: $2.372B</a:t>
            </a:r>
          </a:p>
          <a:p>
            <a:r>
              <a:rPr lang="en-US" dirty="0"/>
              <a:t>EV: $3.51B</a:t>
            </a:r>
          </a:p>
          <a:p>
            <a:r>
              <a:rPr lang="en-US" dirty="0"/>
              <a:t>Dividend Yield: 4.1%</a:t>
            </a:r>
          </a:p>
          <a:p>
            <a:r>
              <a:rPr lang="en-US" dirty="0"/>
              <a:t>Low 20s corporate EBITDA %</a:t>
            </a:r>
          </a:p>
          <a:p>
            <a:r>
              <a:rPr lang="en-US" dirty="0"/>
              <a:t>CAPEX/sales around 7.5%</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7013CA1-01AA-4632-B1BE-D33E08F4FF68}"/>
              </a:ext>
            </a:extLst>
          </p:cNvPr>
          <p:cNvSpPr>
            <a:spLocks noGrp="1"/>
          </p:cNvSpPr>
          <p:nvPr>
            <p:ph type="sldNum" sz="quarter" idx="12"/>
          </p:nvPr>
        </p:nvSpPr>
        <p:spPr/>
        <p:txBody>
          <a:bodyPr/>
          <a:lstStyle/>
          <a:p>
            <a:fld id="{7404B3E7-B7DB-479D-8A92-03EF9771D487}" type="slidenum">
              <a:rPr lang="en-US" smtClean="0"/>
              <a:t>4</a:t>
            </a:fld>
            <a:endParaRPr lang="en-US"/>
          </a:p>
        </p:txBody>
      </p:sp>
    </p:spTree>
    <p:extLst>
      <p:ext uri="{BB962C8B-B14F-4D97-AF65-F5344CB8AC3E}">
        <p14:creationId xmlns:p14="http://schemas.microsoft.com/office/powerpoint/2010/main" val="3576893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AAA38-7EDE-4559-AE17-6A11AD349459}"/>
              </a:ext>
            </a:extLst>
          </p:cNvPr>
          <p:cNvSpPr>
            <a:spLocks noGrp="1"/>
          </p:cNvSpPr>
          <p:nvPr>
            <p:ph type="title"/>
          </p:nvPr>
        </p:nvSpPr>
        <p:spPr/>
        <p:txBody>
          <a:bodyPr/>
          <a:lstStyle/>
          <a:p>
            <a:r>
              <a:rPr lang="en-US" dirty="0"/>
              <a:t>Business Overview</a:t>
            </a:r>
          </a:p>
        </p:txBody>
      </p:sp>
      <p:sp>
        <p:nvSpPr>
          <p:cNvPr id="3" name="Content Placeholder 2">
            <a:extLst>
              <a:ext uri="{FF2B5EF4-FFF2-40B4-BE49-F238E27FC236}">
                <a16:creationId xmlns:a16="http://schemas.microsoft.com/office/drawing/2014/main" id="{C0BD0974-EF1B-4E26-B47C-B8F48647BF39}"/>
              </a:ext>
            </a:extLst>
          </p:cNvPr>
          <p:cNvSpPr>
            <a:spLocks noGrp="1"/>
          </p:cNvSpPr>
          <p:nvPr>
            <p:ph idx="1"/>
          </p:nvPr>
        </p:nvSpPr>
        <p:spPr>
          <a:xfrm>
            <a:off x="737224" y="1444156"/>
            <a:ext cx="10515600" cy="5214695"/>
          </a:xfrm>
        </p:spPr>
        <p:txBody>
          <a:bodyPr>
            <a:normAutofit fontScale="70000" lnSpcReduction="20000"/>
          </a:bodyPr>
          <a:lstStyle/>
          <a:p>
            <a:r>
              <a:rPr lang="en-US" sz="2300" dirty="0"/>
              <a:t>Salt Segment</a:t>
            </a:r>
          </a:p>
          <a:p>
            <a:pPr lvl="1"/>
            <a:r>
              <a:rPr lang="en-US" sz="2100" dirty="0"/>
              <a:t>High 20% segment EBITDA margins</a:t>
            </a:r>
          </a:p>
          <a:p>
            <a:pPr lvl="1"/>
            <a:r>
              <a:rPr lang="en-US" sz="2000" dirty="0"/>
              <a:t>Owns/operates:</a:t>
            </a:r>
          </a:p>
          <a:p>
            <a:pPr lvl="2"/>
            <a:r>
              <a:rPr lang="en-US" sz="1700" dirty="0"/>
              <a:t>The largest underground rock salt mine in the world in Ontario, Canada (83-year mine life)</a:t>
            </a:r>
          </a:p>
          <a:p>
            <a:pPr lvl="3"/>
            <a:r>
              <a:rPr lang="en-US" sz="1500" dirty="0"/>
              <a:t>NA salt demand: 39M tons of deicing and 10M tons of consumer and industrial</a:t>
            </a:r>
          </a:p>
          <a:p>
            <a:pPr lvl="2"/>
            <a:r>
              <a:rPr lang="en-US" sz="1700" dirty="0"/>
              <a:t>Largest rock salt mine in the UK</a:t>
            </a:r>
          </a:p>
          <a:p>
            <a:pPr lvl="2"/>
            <a:r>
              <a:rPr lang="en-US" sz="1700" dirty="0"/>
              <a:t>Salt mine in Louisiana</a:t>
            </a:r>
          </a:p>
          <a:p>
            <a:pPr lvl="1"/>
            <a:r>
              <a:rPr lang="en-US" sz="2000" dirty="0"/>
              <a:t>Uses: Deicing, water treatment, chemical manufacturing, consumer/professional consumption, other industrial uses</a:t>
            </a:r>
          </a:p>
          <a:p>
            <a:pPr lvl="1"/>
            <a:r>
              <a:rPr lang="en-US" sz="2000" dirty="0"/>
              <a:t>Long term salt price appreciation: 3-4% per year</a:t>
            </a:r>
          </a:p>
          <a:p>
            <a:pPr lvl="2"/>
            <a:r>
              <a:rPr lang="en-US" sz="1700" dirty="0"/>
              <a:t>Can move around based on the prior winters</a:t>
            </a:r>
          </a:p>
          <a:p>
            <a:pPr lvl="2"/>
            <a:r>
              <a:rPr lang="en-US" sz="1700" dirty="0"/>
              <a:t>Great play if you are worried about inflation</a:t>
            </a:r>
          </a:p>
          <a:p>
            <a:pPr lvl="1"/>
            <a:r>
              <a:rPr lang="en-US" sz="2000" dirty="0"/>
              <a:t>Total salt capacity= 16.2M tons</a:t>
            </a:r>
          </a:p>
          <a:p>
            <a:pPr lvl="2"/>
            <a:r>
              <a:rPr lang="en-US" sz="1700" dirty="0"/>
              <a:t>2021 production: 11.5M to 12.3M</a:t>
            </a:r>
          </a:p>
          <a:p>
            <a:pPr lvl="1"/>
            <a:r>
              <a:rPr lang="en-US" sz="2000" dirty="0"/>
              <a:t>Low value, high weight product + high transportation costs = very local business (or access to rail/waterways)</a:t>
            </a:r>
          </a:p>
          <a:p>
            <a:pPr lvl="1"/>
            <a:r>
              <a:rPr lang="en-US" sz="2000" dirty="0"/>
              <a:t>Often only a handful of suppliers selling into municipalities</a:t>
            </a:r>
          </a:p>
          <a:p>
            <a:pPr lvl="1"/>
            <a:r>
              <a:rPr lang="en-US" sz="2000" dirty="0"/>
              <a:t>Places where there is snow and ice cannot operate without de-icing salt</a:t>
            </a:r>
          </a:p>
          <a:p>
            <a:pPr lvl="1"/>
            <a:r>
              <a:rPr lang="en-US" sz="2000" dirty="0"/>
              <a:t>I see this as a company more like the aggregates companies (MLM &amp;VMC) than an ag company, for example</a:t>
            </a:r>
          </a:p>
          <a:p>
            <a:pPr lvl="2"/>
            <a:endParaRPr lang="en-US" dirty="0"/>
          </a:p>
          <a:p>
            <a:pPr lvl="3"/>
            <a:endParaRPr lang="en-US" dirty="0"/>
          </a:p>
          <a:p>
            <a:pPr lvl="2"/>
            <a:endParaRPr lang="en-US" dirty="0"/>
          </a:p>
          <a:p>
            <a:endParaRPr lang="en-US" dirty="0"/>
          </a:p>
        </p:txBody>
      </p:sp>
      <p:sp>
        <p:nvSpPr>
          <p:cNvPr id="4" name="Slide Number Placeholder 3">
            <a:extLst>
              <a:ext uri="{FF2B5EF4-FFF2-40B4-BE49-F238E27FC236}">
                <a16:creationId xmlns:a16="http://schemas.microsoft.com/office/drawing/2014/main" id="{8BC09C4A-3C4B-46F9-BFDC-CACDA486DE0D}"/>
              </a:ext>
            </a:extLst>
          </p:cNvPr>
          <p:cNvSpPr>
            <a:spLocks noGrp="1"/>
          </p:cNvSpPr>
          <p:nvPr>
            <p:ph type="sldNum" sz="quarter" idx="12"/>
          </p:nvPr>
        </p:nvSpPr>
        <p:spPr/>
        <p:txBody>
          <a:bodyPr/>
          <a:lstStyle/>
          <a:p>
            <a:fld id="{7404B3E7-B7DB-479D-8A92-03EF9771D487}" type="slidenum">
              <a:rPr lang="en-US" smtClean="0"/>
              <a:t>5</a:t>
            </a:fld>
            <a:endParaRPr lang="en-US"/>
          </a:p>
        </p:txBody>
      </p:sp>
    </p:spTree>
    <p:extLst>
      <p:ext uri="{BB962C8B-B14F-4D97-AF65-F5344CB8AC3E}">
        <p14:creationId xmlns:p14="http://schemas.microsoft.com/office/powerpoint/2010/main" val="1711039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AAA38-7EDE-4559-AE17-6A11AD349459}"/>
              </a:ext>
            </a:extLst>
          </p:cNvPr>
          <p:cNvSpPr>
            <a:spLocks noGrp="1"/>
          </p:cNvSpPr>
          <p:nvPr>
            <p:ph type="title"/>
          </p:nvPr>
        </p:nvSpPr>
        <p:spPr/>
        <p:txBody>
          <a:bodyPr/>
          <a:lstStyle/>
          <a:p>
            <a:r>
              <a:rPr lang="en-US" dirty="0"/>
              <a:t>Business Overview (Cont.)</a:t>
            </a:r>
          </a:p>
        </p:txBody>
      </p:sp>
      <p:sp>
        <p:nvSpPr>
          <p:cNvPr id="3" name="Content Placeholder 2">
            <a:extLst>
              <a:ext uri="{FF2B5EF4-FFF2-40B4-BE49-F238E27FC236}">
                <a16:creationId xmlns:a16="http://schemas.microsoft.com/office/drawing/2014/main" id="{C0BD0974-EF1B-4E26-B47C-B8F48647BF39}"/>
              </a:ext>
            </a:extLst>
          </p:cNvPr>
          <p:cNvSpPr>
            <a:spLocks noGrp="1"/>
          </p:cNvSpPr>
          <p:nvPr>
            <p:ph idx="1"/>
          </p:nvPr>
        </p:nvSpPr>
        <p:spPr/>
        <p:txBody>
          <a:bodyPr/>
          <a:lstStyle/>
          <a:p>
            <a:endParaRPr lang="en-US" dirty="0"/>
          </a:p>
          <a:p>
            <a:endParaRPr lang="en-US" dirty="0"/>
          </a:p>
        </p:txBody>
      </p:sp>
      <p:pic>
        <p:nvPicPr>
          <p:cNvPr id="4" name="Picture 3">
            <a:extLst>
              <a:ext uri="{FF2B5EF4-FFF2-40B4-BE49-F238E27FC236}">
                <a16:creationId xmlns:a16="http://schemas.microsoft.com/office/drawing/2014/main" id="{DD6B8B32-9515-4D1A-B195-6C4C484E7500}"/>
              </a:ext>
            </a:extLst>
          </p:cNvPr>
          <p:cNvPicPr>
            <a:picLocks noChangeAspect="1"/>
          </p:cNvPicPr>
          <p:nvPr/>
        </p:nvPicPr>
        <p:blipFill>
          <a:blip r:embed="rId2"/>
          <a:stretch>
            <a:fillRect/>
          </a:stretch>
        </p:blipFill>
        <p:spPr>
          <a:xfrm>
            <a:off x="784883" y="1567770"/>
            <a:ext cx="10622233" cy="3722460"/>
          </a:xfrm>
          <a:prstGeom prst="rect">
            <a:avLst/>
          </a:prstGeom>
        </p:spPr>
      </p:pic>
      <p:sp>
        <p:nvSpPr>
          <p:cNvPr id="5" name="Slide Number Placeholder 4">
            <a:extLst>
              <a:ext uri="{FF2B5EF4-FFF2-40B4-BE49-F238E27FC236}">
                <a16:creationId xmlns:a16="http://schemas.microsoft.com/office/drawing/2014/main" id="{F294C161-3A9B-4288-BC36-A08BCD1C7717}"/>
              </a:ext>
            </a:extLst>
          </p:cNvPr>
          <p:cNvSpPr>
            <a:spLocks noGrp="1"/>
          </p:cNvSpPr>
          <p:nvPr>
            <p:ph type="sldNum" sz="quarter" idx="12"/>
          </p:nvPr>
        </p:nvSpPr>
        <p:spPr/>
        <p:txBody>
          <a:bodyPr/>
          <a:lstStyle/>
          <a:p>
            <a:fld id="{7404B3E7-B7DB-479D-8A92-03EF9771D487}" type="slidenum">
              <a:rPr lang="en-US" smtClean="0"/>
              <a:t>6</a:t>
            </a:fld>
            <a:endParaRPr lang="en-US"/>
          </a:p>
        </p:txBody>
      </p:sp>
    </p:spTree>
    <p:extLst>
      <p:ext uri="{BB962C8B-B14F-4D97-AF65-F5344CB8AC3E}">
        <p14:creationId xmlns:p14="http://schemas.microsoft.com/office/powerpoint/2010/main" val="570871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AAA38-7EDE-4559-AE17-6A11AD349459}"/>
              </a:ext>
            </a:extLst>
          </p:cNvPr>
          <p:cNvSpPr>
            <a:spLocks noGrp="1"/>
          </p:cNvSpPr>
          <p:nvPr>
            <p:ph type="title"/>
          </p:nvPr>
        </p:nvSpPr>
        <p:spPr/>
        <p:txBody>
          <a:bodyPr/>
          <a:lstStyle/>
          <a:p>
            <a:r>
              <a:rPr lang="en-US" dirty="0"/>
              <a:t>Business Overview</a:t>
            </a:r>
          </a:p>
        </p:txBody>
      </p:sp>
      <p:sp>
        <p:nvSpPr>
          <p:cNvPr id="3" name="Content Placeholder 2">
            <a:extLst>
              <a:ext uri="{FF2B5EF4-FFF2-40B4-BE49-F238E27FC236}">
                <a16:creationId xmlns:a16="http://schemas.microsoft.com/office/drawing/2014/main" id="{C0BD0974-EF1B-4E26-B47C-B8F48647BF39}"/>
              </a:ext>
            </a:extLst>
          </p:cNvPr>
          <p:cNvSpPr>
            <a:spLocks noGrp="1"/>
          </p:cNvSpPr>
          <p:nvPr>
            <p:ph idx="1"/>
          </p:nvPr>
        </p:nvSpPr>
        <p:spPr>
          <a:xfrm>
            <a:off x="737224" y="1444157"/>
            <a:ext cx="10515600" cy="5048718"/>
          </a:xfrm>
        </p:spPr>
        <p:txBody>
          <a:bodyPr>
            <a:normAutofit lnSpcReduction="10000"/>
          </a:bodyPr>
          <a:lstStyle/>
          <a:p>
            <a:r>
              <a:rPr lang="en-US" dirty="0"/>
              <a:t>2 Segments</a:t>
            </a:r>
          </a:p>
          <a:p>
            <a:pPr lvl="1"/>
            <a:r>
              <a:rPr lang="en-US" dirty="0"/>
              <a:t>Plant Nutrition</a:t>
            </a:r>
          </a:p>
          <a:p>
            <a:pPr lvl="2"/>
            <a:r>
              <a:rPr lang="en-US" dirty="0"/>
              <a:t>Old management team made a poor acquisition of </a:t>
            </a:r>
            <a:r>
              <a:rPr lang="en-US" dirty="0" err="1"/>
              <a:t>Produquimica</a:t>
            </a:r>
            <a:r>
              <a:rPr lang="en-US" dirty="0"/>
              <a:t> in Brazil</a:t>
            </a:r>
          </a:p>
          <a:p>
            <a:pPr lvl="3"/>
            <a:r>
              <a:rPr lang="en-US" dirty="0"/>
              <a:t>New CEO, Kevin Crutchfield, came in and rightly decided to divest the business</a:t>
            </a:r>
          </a:p>
          <a:p>
            <a:pPr lvl="4"/>
            <a:r>
              <a:rPr lang="en-US" dirty="0"/>
              <a:t>Selling the main asset to ICL for $400M</a:t>
            </a:r>
          </a:p>
          <a:p>
            <a:pPr lvl="4"/>
            <a:r>
              <a:rPr lang="en-US" dirty="0"/>
              <a:t>Water treatment business (sneaky good business) in the process of being sold</a:t>
            </a:r>
          </a:p>
          <a:p>
            <a:pPr lvl="2"/>
            <a:r>
              <a:rPr lang="en-US" dirty="0"/>
              <a:t>Now you have a literal monopoly in the domestic SOP business</a:t>
            </a:r>
          </a:p>
          <a:p>
            <a:pPr lvl="3"/>
            <a:r>
              <a:rPr lang="en-US" dirty="0"/>
              <a:t>Sulfate of potash versus muriate of potash</a:t>
            </a:r>
          </a:p>
          <a:p>
            <a:pPr lvl="4"/>
            <a:r>
              <a:rPr lang="en-US" dirty="0"/>
              <a:t>SOP for high value crops; always trades at a positive spread to MOP due lack of chlorides</a:t>
            </a:r>
          </a:p>
          <a:p>
            <a:pPr lvl="3"/>
            <a:r>
              <a:rPr lang="en-US" dirty="0"/>
              <a:t>Imports from the EU are the only competition</a:t>
            </a:r>
          </a:p>
          <a:p>
            <a:pPr lvl="2"/>
            <a:r>
              <a:rPr lang="en-US" dirty="0"/>
              <a:t>Ogden, UT evaporation ponds: 55K acres</a:t>
            </a:r>
          </a:p>
          <a:p>
            <a:pPr lvl="3"/>
            <a:r>
              <a:rPr lang="en-US" dirty="0"/>
              <a:t>320K tons of solar SOP; 1.5M tons of salt in a typical weather year</a:t>
            </a:r>
          </a:p>
          <a:p>
            <a:pPr lvl="4"/>
            <a:r>
              <a:rPr lang="en-US" dirty="0"/>
              <a:t>2021 Production: 380K tons</a:t>
            </a:r>
          </a:p>
          <a:p>
            <a:pPr lvl="2"/>
            <a:r>
              <a:rPr lang="en-US" dirty="0"/>
              <a:t>Business has not performed great as of late--margins in the high 20s</a:t>
            </a:r>
          </a:p>
          <a:p>
            <a:pPr lvl="3"/>
            <a:r>
              <a:rPr lang="en-US" dirty="0"/>
              <a:t>Need to get the ponds working better to improve margins—think they can get these &gt; 30%</a:t>
            </a:r>
          </a:p>
          <a:p>
            <a:pPr lvl="4"/>
            <a:endParaRPr lang="en-US" dirty="0"/>
          </a:p>
          <a:p>
            <a:pPr lvl="2"/>
            <a:endParaRPr lang="en-US" dirty="0"/>
          </a:p>
          <a:p>
            <a:pPr lvl="4"/>
            <a:endParaRPr lang="en-US" dirty="0"/>
          </a:p>
          <a:p>
            <a:pPr lvl="3"/>
            <a:endParaRPr lang="en-US" dirty="0"/>
          </a:p>
          <a:p>
            <a:pPr lvl="3"/>
            <a:endParaRPr lang="en-US" dirty="0"/>
          </a:p>
          <a:p>
            <a:pPr lvl="2"/>
            <a:endParaRPr lang="en-US" dirty="0"/>
          </a:p>
          <a:p>
            <a:pPr lvl="3"/>
            <a:endParaRPr lang="en-US" dirty="0"/>
          </a:p>
          <a:p>
            <a:pPr lvl="2"/>
            <a:endParaRPr lang="en-US" dirty="0"/>
          </a:p>
          <a:p>
            <a:endParaRPr lang="en-US" dirty="0"/>
          </a:p>
        </p:txBody>
      </p:sp>
      <p:sp>
        <p:nvSpPr>
          <p:cNvPr id="4" name="Slide Number Placeholder 3">
            <a:extLst>
              <a:ext uri="{FF2B5EF4-FFF2-40B4-BE49-F238E27FC236}">
                <a16:creationId xmlns:a16="http://schemas.microsoft.com/office/drawing/2014/main" id="{4CFD04E3-9FB2-482B-B6A1-9D6822FAF6EB}"/>
              </a:ext>
            </a:extLst>
          </p:cNvPr>
          <p:cNvSpPr>
            <a:spLocks noGrp="1"/>
          </p:cNvSpPr>
          <p:nvPr>
            <p:ph type="sldNum" sz="quarter" idx="12"/>
          </p:nvPr>
        </p:nvSpPr>
        <p:spPr/>
        <p:txBody>
          <a:bodyPr/>
          <a:lstStyle/>
          <a:p>
            <a:fld id="{7404B3E7-B7DB-479D-8A92-03EF9771D487}" type="slidenum">
              <a:rPr lang="en-US" smtClean="0"/>
              <a:t>7</a:t>
            </a:fld>
            <a:endParaRPr lang="en-US"/>
          </a:p>
        </p:txBody>
      </p:sp>
    </p:spTree>
    <p:extLst>
      <p:ext uri="{BB962C8B-B14F-4D97-AF65-F5344CB8AC3E}">
        <p14:creationId xmlns:p14="http://schemas.microsoft.com/office/powerpoint/2010/main" val="41197124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AAA38-7EDE-4559-AE17-6A11AD349459}"/>
              </a:ext>
            </a:extLst>
          </p:cNvPr>
          <p:cNvSpPr>
            <a:spLocks noGrp="1"/>
          </p:cNvSpPr>
          <p:nvPr>
            <p:ph type="title"/>
          </p:nvPr>
        </p:nvSpPr>
        <p:spPr/>
        <p:txBody>
          <a:bodyPr/>
          <a:lstStyle/>
          <a:p>
            <a:r>
              <a:rPr lang="en-US" dirty="0"/>
              <a:t>People</a:t>
            </a:r>
          </a:p>
        </p:txBody>
      </p:sp>
      <p:sp>
        <p:nvSpPr>
          <p:cNvPr id="3" name="Content Placeholder 2">
            <a:extLst>
              <a:ext uri="{FF2B5EF4-FFF2-40B4-BE49-F238E27FC236}">
                <a16:creationId xmlns:a16="http://schemas.microsoft.com/office/drawing/2014/main" id="{C0BD0974-EF1B-4E26-B47C-B8F48647BF39}"/>
              </a:ext>
            </a:extLst>
          </p:cNvPr>
          <p:cNvSpPr>
            <a:spLocks noGrp="1"/>
          </p:cNvSpPr>
          <p:nvPr>
            <p:ph idx="1"/>
          </p:nvPr>
        </p:nvSpPr>
        <p:spPr>
          <a:xfrm>
            <a:off x="737224" y="1444157"/>
            <a:ext cx="10515600" cy="5048718"/>
          </a:xfrm>
        </p:spPr>
        <p:txBody>
          <a:bodyPr>
            <a:normAutofit/>
          </a:bodyPr>
          <a:lstStyle/>
          <a:p>
            <a:r>
              <a:rPr lang="en-US" dirty="0"/>
              <a:t>New CEO Kevin Crutchfield came in during May 2019</a:t>
            </a:r>
          </a:p>
          <a:p>
            <a:pPr lvl="1"/>
            <a:r>
              <a:rPr lang="en-US" dirty="0"/>
              <a:t>Work as a coal miner before</a:t>
            </a:r>
          </a:p>
          <a:p>
            <a:pPr lvl="1"/>
            <a:r>
              <a:rPr lang="en-US" dirty="0"/>
              <a:t>If he knows anything, it is about how to run a mine</a:t>
            </a:r>
          </a:p>
          <a:p>
            <a:r>
              <a:rPr lang="en-US" dirty="0"/>
              <a:t>The previous management team had spent hundreds of millions of dollars and literally messed up the mine production at Goderich</a:t>
            </a:r>
          </a:p>
          <a:p>
            <a:pPr lvl="1"/>
            <a:r>
              <a:rPr lang="en-US" dirty="0"/>
              <a:t>Crutchfield has remedied the situation and production and margins are improving</a:t>
            </a:r>
          </a:p>
          <a:p>
            <a:pPr lvl="2"/>
            <a:r>
              <a:rPr lang="en-US" dirty="0"/>
              <a:t>Strike and mine collapse really hurt Goderich</a:t>
            </a:r>
          </a:p>
          <a:p>
            <a:r>
              <a:rPr lang="en-US" dirty="0"/>
              <a:t>He also has come in and divested non-core assets</a:t>
            </a:r>
          </a:p>
          <a:p>
            <a:pPr lvl="1"/>
            <a:r>
              <a:rPr lang="en-US" dirty="0"/>
              <a:t>B/S leverage has come way down- under 3x by the end of the year</a:t>
            </a:r>
          </a:p>
          <a:p>
            <a:pPr lvl="1"/>
            <a:r>
              <a:rPr lang="en-US" dirty="0"/>
              <a:t>Didn’t have to cut the dividend</a:t>
            </a:r>
          </a:p>
          <a:p>
            <a:r>
              <a:rPr lang="en-US" dirty="0"/>
              <a:t>Still working to make Goderich and Plant Nutrition even better</a:t>
            </a:r>
          </a:p>
          <a:p>
            <a:endParaRPr lang="en-US" dirty="0"/>
          </a:p>
          <a:p>
            <a:pPr lvl="3"/>
            <a:endParaRPr lang="en-US" dirty="0"/>
          </a:p>
          <a:p>
            <a:pPr lvl="2"/>
            <a:endParaRPr lang="en-US" dirty="0"/>
          </a:p>
          <a:p>
            <a:endParaRPr lang="en-US" dirty="0"/>
          </a:p>
        </p:txBody>
      </p:sp>
      <p:sp>
        <p:nvSpPr>
          <p:cNvPr id="4" name="Slide Number Placeholder 3">
            <a:extLst>
              <a:ext uri="{FF2B5EF4-FFF2-40B4-BE49-F238E27FC236}">
                <a16:creationId xmlns:a16="http://schemas.microsoft.com/office/drawing/2014/main" id="{AA89252A-E829-4AC2-A195-C16A60A80F7A}"/>
              </a:ext>
            </a:extLst>
          </p:cNvPr>
          <p:cNvSpPr>
            <a:spLocks noGrp="1"/>
          </p:cNvSpPr>
          <p:nvPr>
            <p:ph type="sldNum" sz="quarter" idx="12"/>
          </p:nvPr>
        </p:nvSpPr>
        <p:spPr/>
        <p:txBody>
          <a:bodyPr/>
          <a:lstStyle/>
          <a:p>
            <a:fld id="{7404B3E7-B7DB-479D-8A92-03EF9771D487}" type="slidenum">
              <a:rPr lang="en-US" smtClean="0"/>
              <a:t>8</a:t>
            </a:fld>
            <a:endParaRPr lang="en-US"/>
          </a:p>
        </p:txBody>
      </p:sp>
    </p:spTree>
    <p:extLst>
      <p:ext uri="{BB962C8B-B14F-4D97-AF65-F5344CB8AC3E}">
        <p14:creationId xmlns:p14="http://schemas.microsoft.com/office/powerpoint/2010/main" val="2648750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AAA38-7EDE-4559-AE17-6A11AD349459}"/>
              </a:ext>
            </a:extLst>
          </p:cNvPr>
          <p:cNvSpPr>
            <a:spLocks noGrp="1"/>
          </p:cNvSpPr>
          <p:nvPr>
            <p:ph type="title"/>
          </p:nvPr>
        </p:nvSpPr>
        <p:spPr/>
        <p:txBody>
          <a:bodyPr/>
          <a:lstStyle/>
          <a:p>
            <a:r>
              <a:rPr lang="en-US" dirty="0"/>
              <a:t>Value</a:t>
            </a:r>
          </a:p>
        </p:txBody>
      </p:sp>
      <p:sp>
        <p:nvSpPr>
          <p:cNvPr id="3" name="Content Placeholder 2">
            <a:extLst>
              <a:ext uri="{FF2B5EF4-FFF2-40B4-BE49-F238E27FC236}">
                <a16:creationId xmlns:a16="http://schemas.microsoft.com/office/drawing/2014/main" id="{C0BD0974-EF1B-4E26-B47C-B8F48647BF39}"/>
              </a:ext>
            </a:extLst>
          </p:cNvPr>
          <p:cNvSpPr>
            <a:spLocks noGrp="1"/>
          </p:cNvSpPr>
          <p:nvPr>
            <p:ph idx="1"/>
          </p:nvPr>
        </p:nvSpPr>
        <p:spPr>
          <a:xfrm>
            <a:off x="737224" y="1444156"/>
            <a:ext cx="10515600" cy="5259573"/>
          </a:xfrm>
        </p:spPr>
        <p:txBody>
          <a:bodyPr>
            <a:normAutofit fontScale="92500" lnSpcReduction="20000"/>
          </a:bodyPr>
          <a:lstStyle/>
          <a:p>
            <a:r>
              <a:rPr lang="en-US" dirty="0"/>
              <a:t>Currently trading at around 11x 2021 EBITDA</a:t>
            </a:r>
          </a:p>
          <a:p>
            <a:r>
              <a:rPr lang="en-US" dirty="0"/>
              <a:t>Why shouldn’t these assets get more of a specialty chemical and aggregates multiple?</a:t>
            </a:r>
          </a:p>
          <a:p>
            <a:pPr lvl="1"/>
            <a:r>
              <a:rPr lang="en-US" dirty="0"/>
              <a:t>MLM and VMC trade at over 18x</a:t>
            </a:r>
          </a:p>
          <a:p>
            <a:pPr lvl="1"/>
            <a:r>
              <a:rPr lang="en-US" dirty="0"/>
              <a:t>FMC and CTVA trade at over 13x</a:t>
            </a:r>
          </a:p>
          <a:p>
            <a:r>
              <a:rPr lang="en-US" dirty="0"/>
              <a:t>A little hard to DCF this company because of the weather</a:t>
            </a:r>
          </a:p>
          <a:p>
            <a:r>
              <a:rPr lang="en-US" dirty="0"/>
              <a:t>We see these as irreplaceable assets with the salt mine being a true infrastructure asset</a:t>
            </a:r>
          </a:p>
          <a:p>
            <a:pPr lvl="1"/>
            <a:r>
              <a:rPr lang="en-US" dirty="0"/>
              <a:t>The company has not gotten the love because of poor management and too much leverage</a:t>
            </a:r>
          </a:p>
          <a:p>
            <a:pPr lvl="2"/>
            <a:r>
              <a:rPr lang="en-US" dirty="0"/>
              <a:t>Both of those have been remedied to a large extent</a:t>
            </a:r>
          </a:p>
          <a:p>
            <a:r>
              <a:rPr lang="en-US" dirty="0"/>
              <a:t>We think the PMV value of the company is in the mid-$90s</a:t>
            </a:r>
          </a:p>
          <a:p>
            <a:pPr lvl="1"/>
            <a:r>
              <a:rPr lang="en-US" dirty="0"/>
              <a:t>13x normalized EBITDA</a:t>
            </a:r>
          </a:p>
          <a:p>
            <a:pPr lvl="1"/>
            <a:r>
              <a:rPr lang="en-US" dirty="0"/>
              <a:t>Could go a lot higher if Crutchfield can execute on margins and growth initiatives</a:t>
            </a:r>
          </a:p>
          <a:p>
            <a:pPr lvl="2"/>
            <a:r>
              <a:rPr lang="en-US" dirty="0"/>
              <a:t>Salt mine shut down in the South and CMP has been taking share</a:t>
            </a:r>
          </a:p>
          <a:p>
            <a:pPr lvl="2"/>
            <a:r>
              <a:rPr lang="en-US" dirty="0"/>
              <a:t>We think there would be a lot of buyers for Plant Nutrition (CEO is no an ag guy)</a:t>
            </a:r>
          </a:p>
          <a:p>
            <a:pPr lvl="3"/>
            <a:endParaRPr lang="en-US" dirty="0"/>
          </a:p>
          <a:p>
            <a:pPr lvl="2"/>
            <a:endParaRPr lang="en-US" dirty="0"/>
          </a:p>
          <a:p>
            <a:endParaRPr lang="en-US" dirty="0"/>
          </a:p>
        </p:txBody>
      </p:sp>
      <p:sp>
        <p:nvSpPr>
          <p:cNvPr id="4" name="Slide Number Placeholder 3">
            <a:extLst>
              <a:ext uri="{FF2B5EF4-FFF2-40B4-BE49-F238E27FC236}">
                <a16:creationId xmlns:a16="http://schemas.microsoft.com/office/drawing/2014/main" id="{BE744475-C3BA-4249-918E-82EE8E600C33}"/>
              </a:ext>
            </a:extLst>
          </p:cNvPr>
          <p:cNvSpPr>
            <a:spLocks noGrp="1"/>
          </p:cNvSpPr>
          <p:nvPr>
            <p:ph type="sldNum" sz="quarter" idx="12"/>
          </p:nvPr>
        </p:nvSpPr>
        <p:spPr/>
        <p:txBody>
          <a:bodyPr/>
          <a:lstStyle/>
          <a:p>
            <a:fld id="{7404B3E7-B7DB-479D-8A92-03EF9771D487}" type="slidenum">
              <a:rPr lang="en-US" smtClean="0"/>
              <a:t>9</a:t>
            </a:fld>
            <a:endParaRPr lang="en-US"/>
          </a:p>
        </p:txBody>
      </p:sp>
    </p:spTree>
    <p:extLst>
      <p:ext uri="{BB962C8B-B14F-4D97-AF65-F5344CB8AC3E}">
        <p14:creationId xmlns:p14="http://schemas.microsoft.com/office/powerpoint/2010/main" val="17614110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1215</TotalTime>
  <Words>1064</Words>
  <Application>Microsoft Office PowerPoint</Application>
  <PresentationFormat>Widescreen</PresentationFormat>
  <Paragraphs>133</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Century Gothic</vt:lpstr>
      <vt:lpstr>Courier New</vt:lpstr>
      <vt:lpstr>Tahoma</vt:lpstr>
      <vt:lpstr>Wingdings 3</vt:lpstr>
      <vt:lpstr>Ion</vt:lpstr>
      <vt:lpstr>Compass Minerals (Ticker: CMP)</vt:lpstr>
      <vt:lpstr>Safe Harbor</vt:lpstr>
      <vt:lpstr>Firm and Speaker Background</vt:lpstr>
      <vt:lpstr>Stock Overview</vt:lpstr>
      <vt:lpstr>Business Overview</vt:lpstr>
      <vt:lpstr>Business Overview (Cont.)</vt:lpstr>
      <vt:lpstr>Business Overview</vt:lpstr>
      <vt:lpstr>People</vt:lpstr>
      <vt:lpstr>Value</vt:lpstr>
      <vt:lpstr>Summary</vt:lpstr>
      <vt:lpstr>Questions and Contact Info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CMP Slide</dc:title>
  <dc:creator>Ben Claremon</dc:creator>
  <cp:lastModifiedBy>Ben Claremon</cp:lastModifiedBy>
  <cp:revision>1</cp:revision>
  <dcterms:created xsi:type="dcterms:W3CDTF">2021-05-17T20:02:45Z</dcterms:created>
  <dcterms:modified xsi:type="dcterms:W3CDTF">2021-05-19T13:20:29Z</dcterms:modified>
</cp:coreProperties>
</file>